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20"/>
  </p:notesMasterIdLst>
  <p:sldIdLst>
    <p:sldId id="256" r:id="rId2"/>
    <p:sldId id="293" r:id="rId3"/>
    <p:sldId id="294" r:id="rId4"/>
    <p:sldId id="295" r:id="rId5"/>
    <p:sldId id="296" r:id="rId6"/>
    <p:sldId id="257" r:id="rId7"/>
    <p:sldId id="303" r:id="rId8"/>
    <p:sldId id="304" r:id="rId9"/>
    <p:sldId id="305" r:id="rId10"/>
    <p:sldId id="297" r:id="rId11"/>
    <p:sldId id="298" r:id="rId12"/>
    <p:sldId id="299" r:id="rId13"/>
    <p:sldId id="306" r:id="rId14"/>
    <p:sldId id="300" r:id="rId15"/>
    <p:sldId id="301" r:id="rId16"/>
    <p:sldId id="302" r:id="rId17"/>
    <p:sldId id="268" r:id="rId18"/>
    <p:sldId id="289" r:id="rId1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12" autoAdjust="0"/>
    <p:restoredTop sz="94365"/>
  </p:normalViewPr>
  <p:slideViewPr>
    <p:cSldViewPr snapToGrid="0">
      <p:cViewPr varScale="1">
        <p:scale>
          <a:sx n="102" d="100"/>
          <a:sy n="102" d="100"/>
        </p:scale>
        <p:origin x="7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33AC79-F5DB-4625-943E-DDFB8504EDA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FF69803A-97DF-4063-B68D-C01515888D66}">
      <dgm:prSet phldr="0"/>
      <dgm:spPr/>
      <dgm:t>
        <a:bodyPr/>
        <a:lstStyle/>
        <a:p>
          <a:pPr>
            <a:lnSpc>
              <a:spcPct val="100000"/>
            </a:lnSpc>
          </a:pPr>
          <a:r>
            <a:rPr lang="en-US" b="0" dirty="0">
              <a:latin typeface="Arial"/>
              <a:cs typeface="Calibri"/>
            </a:rPr>
            <a:t>Naive Model</a:t>
          </a:r>
        </a:p>
      </dgm:t>
    </dgm:pt>
    <dgm:pt modelId="{18A21AA2-DB5D-48D1-AFBE-DDD80CEEB3F4}" type="parTrans" cxnId="{AFF37530-36CC-4066-AA52-714986BC7CEA}">
      <dgm:prSet/>
      <dgm:spPr/>
      <dgm:t>
        <a:bodyPr/>
        <a:lstStyle/>
        <a:p>
          <a:endParaRPr lang="en-US"/>
        </a:p>
      </dgm:t>
    </dgm:pt>
    <dgm:pt modelId="{F30F5D98-566F-45DE-B5FA-74B5BBA70D47}" type="sibTrans" cxnId="{AFF37530-36CC-4066-AA52-714986BC7CEA}">
      <dgm:prSet/>
      <dgm:spPr/>
      <dgm:t>
        <a:bodyPr/>
        <a:lstStyle/>
        <a:p>
          <a:endParaRPr lang="en-US"/>
        </a:p>
      </dgm:t>
    </dgm:pt>
    <dgm:pt modelId="{67789C19-38BA-4867-8996-E1D0C1FB6BC8}">
      <dgm:prSet phldr="0"/>
      <dgm:spPr/>
      <dgm:t>
        <a:bodyPr/>
        <a:lstStyle/>
        <a:p>
          <a:pPr>
            <a:lnSpc>
              <a:spcPct val="100000"/>
            </a:lnSpc>
          </a:pPr>
          <a:r>
            <a:rPr lang="en-US" b="0" dirty="0">
              <a:latin typeface="Arial"/>
              <a:cs typeface="Calibri"/>
            </a:rPr>
            <a:t>Expert Model</a:t>
          </a:r>
        </a:p>
      </dgm:t>
    </dgm:pt>
    <dgm:pt modelId="{0A75CE7B-BB8D-4F56-8E0D-83445FF14808}" type="parTrans" cxnId="{FE5F6A8F-7090-491F-8D14-85A260D9C77C}">
      <dgm:prSet/>
      <dgm:spPr/>
      <dgm:t>
        <a:bodyPr/>
        <a:lstStyle/>
        <a:p>
          <a:endParaRPr lang="en-GB"/>
        </a:p>
      </dgm:t>
    </dgm:pt>
    <dgm:pt modelId="{80F73AFD-6D94-4339-AEB3-29E3D82CD859}" type="sibTrans" cxnId="{FE5F6A8F-7090-491F-8D14-85A260D9C77C}">
      <dgm:prSet/>
      <dgm:spPr/>
      <dgm:t>
        <a:bodyPr/>
        <a:lstStyle/>
        <a:p>
          <a:endParaRPr lang="en-GB"/>
        </a:p>
      </dgm:t>
    </dgm:pt>
    <dgm:pt modelId="{E97A08F6-DF46-4F46-B467-39A6109C4204}" type="pres">
      <dgm:prSet presAssocID="{8233AC79-F5DB-4625-943E-DDFB8504EDA4}" presName="root" presStyleCnt="0">
        <dgm:presLayoutVars>
          <dgm:dir/>
          <dgm:resizeHandles val="exact"/>
        </dgm:presLayoutVars>
      </dgm:prSet>
      <dgm:spPr/>
    </dgm:pt>
    <dgm:pt modelId="{7292B823-DDDE-425E-AD20-DD0A48C0DDAE}" type="pres">
      <dgm:prSet presAssocID="{FF69803A-97DF-4063-B68D-C01515888D66}" presName="compNode" presStyleCnt="0"/>
      <dgm:spPr/>
    </dgm:pt>
    <dgm:pt modelId="{2BD22C08-8DE2-4661-827C-923C25F84F1B}" type="pres">
      <dgm:prSet presAssocID="{FF69803A-97DF-4063-B68D-C01515888D66}" presName="iconRect" presStyleLbl="node1" presStyleIdx="0" presStyleCnt="2" custLinFactNeighborX="39690" custLinFactNeighborY="-8666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77FADA6-ECDE-47E6-9499-6B383C35CD80}" type="pres">
      <dgm:prSet presAssocID="{FF69803A-97DF-4063-B68D-C01515888D66}" presName="spaceRect" presStyleCnt="0"/>
      <dgm:spPr/>
    </dgm:pt>
    <dgm:pt modelId="{4F230FE5-2B62-4CEF-B04F-8B5948629EC7}" type="pres">
      <dgm:prSet presAssocID="{FF69803A-97DF-4063-B68D-C01515888D66}" presName="textRect" presStyleLbl="revTx" presStyleIdx="0" presStyleCnt="2" custLinFactX="15381" custLinFactY="-100000" custLinFactNeighborX="100000" custLinFactNeighborY="-116420">
        <dgm:presLayoutVars>
          <dgm:chMax val="1"/>
          <dgm:chPref val="1"/>
        </dgm:presLayoutVars>
      </dgm:prSet>
      <dgm:spPr/>
    </dgm:pt>
    <dgm:pt modelId="{5A4B1BDF-067A-4018-8956-832E97E824C5}" type="pres">
      <dgm:prSet presAssocID="{F30F5D98-566F-45DE-B5FA-74B5BBA70D47}" presName="sibTrans" presStyleCnt="0"/>
      <dgm:spPr/>
    </dgm:pt>
    <dgm:pt modelId="{8DE2B75A-6F30-425A-AA70-06460B2D84EA}" type="pres">
      <dgm:prSet presAssocID="{67789C19-38BA-4867-8996-E1D0C1FB6BC8}" presName="compNode" presStyleCnt="0"/>
      <dgm:spPr/>
    </dgm:pt>
    <dgm:pt modelId="{14DDC7EF-9B37-4BA7-A6C6-1906714F8173}" type="pres">
      <dgm:prSet presAssocID="{67789C19-38BA-4867-8996-E1D0C1FB6BC8}" presName="iconRect" presStyleLbl="node1" presStyleIdx="1" presStyleCnt="2" custLinFactX="-100000" custLinFactY="29180" custLinFactNeighborX="-111771"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21ADA612-2A9D-4427-8A04-30BA5A0BD175}" type="pres">
      <dgm:prSet presAssocID="{67789C19-38BA-4867-8996-E1D0C1FB6BC8}" presName="spaceRect" presStyleCnt="0"/>
      <dgm:spPr/>
    </dgm:pt>
    <dgm:pt modelId="{4DD82CC8-E1A4-4EB1-8356-2A76CFBA7D2F}" type="pres">
      <dgm:prSet presAssocID="{67789C19-38BA-4867-8996-E1D0C1FB6BC8}" presName="textRect" presStyleLbl="revTx" presStyleIdx="1" presStyleCnt="2" custLinFactNeighborX="-5112" custLinFactNeighborY="28244">
        <dgm:presLayoutVars>
          <dgm:chMax val="1"/>
          <dgm:chPref val="1"/>
        </dgm:presLayoutVars>
      </dgm:prSet>
      <dgm:spPr/>
    </dgm:pt>
  </dgm:ptLst>
  <dgm:cxnLst>
    <dgm:cxn modelId="{2E220A07-76D4-CA41-B66A-2638A2E01D4B}" type="presOf" srcId="{8233AC79-F5DB-4625-943E-DDFB8504EDA4}" destId="{E97A08F6-DF46-4F46-B467-39A6109C4204}" srcOrd="0" destOrd="0" presId="urn:microsoft.com/office/officeart/2018/2/layout/IconLabelList"/>
    <dgm:cxn modelId="{AFF37530-36CC-4066-AA52-714986BC7CEA}" srcId="{8233AC79-F5DB-4625-943E-DDFB8504EDA4}" destId="{FF69803A-97DF-4063-B68D-C01515888D66}" srcOrd="0" destOrd="0" parTransId="{18A21AA2-DB5D-48D1-AFBE-DDD80CEEB3F4}" sibTransId="{F30F5D98-566F-45DE-B5FA-74B5BBA70D47}"/>
    <dgm:cxn modelId="{0B76764F-BFDF-5C46-95F4-549C7D0088D4}" type="presOf" srcId="{FF69803A-97DF-4063-B68D-C01515888D66}" destId="{4F230FE5-2B62-4CEF-B04F-8B5948629EC7}" srcOrd="0" destOrd="0" presId="urn:microsoft.com/office/officeart/2018/2/layout/IconLabelList"/>
    <dgm:cxn modelId="{4E740B6C-3524-7F4D-8C1B-52DAF5C4EBCB}" type="presOf" srcId="{67789C19-38BA-4867-8996-E1D0C1FB6BC8}" destId="{4DD82CC8-E1A4-4EB1-8356-2A76CFBA7D2F}" srcOrd="0" destOrd="0" presId="urn:microsoft.com/office/officeart/2018/2/layout/IconLabelList"/>
    <dgm:cxn modelId="{FE5F6A8F-7090-491F-8D14-85A260D9C77C}" srcId="{8233AC79-F5DB-4625-943E-DDFB8504EDA4}" destId="{67789C19-38BA-4867-8996-E1D0C1FB6BC8}" srcOrd="1" destOrd="0" parTransId="{0A75CE7B-BB8D-4F56-8E0D-83445FF14808}" sibTransId="{80F73AFD-6D94-4339-AEB3-29E3D82CD859}"/>
    <dgm:cxn modelId="{9DA2BAAA-10D4-6F44-AC9F-DD89A7112452}" type="presParOf" srcId="{E97A08F6-DF46-4F46-B467-39A6109C4204}" destId="{7292B823-DDDE-425E-AD20-DD0A48C0DDAE}" srcOrd="0" destOrd="0" presId="urn:microsoft.com/office/officeart/2018/2/layout/IconLabelList"/>
    <dgm:cxn modelId="{FF676BD0-6FC8-8A4E-B7B7-8EBC0FCC3878}" type="presParOf" srcId="{7292B823-DDDE-425E-AD20-DD0A48C0DDAE}" destId="{2BD22C08-8DE2-4661-827C-923C25F84F1B}" srcOrd="0" destOrd="0" presId="urn:microsoft.com/office/officeart/2018/2/layout/IconLabelList"/>
    <dgm:cxn modelId="{D116E02E-CE1B-2B45-8A6D-A756D67DE5BA}" type="presParOf" srcId="{7292B823-DDDE-425E-AD20-DD0A48C0DDAE}" destId="{B77FADA6-ECDE-47E6-9499-6B383C35CD80}" srcOrd="1" destOrd="0" presId="urn:microsoft.com/office/officeart/2018/2/layout/IconLabelList"/>
    <dgm:cxn modelId="{D5BAB344-13C0-C645-B952-74D3394BB289}" type="presParOf" srcId="{7292B823-DDDE-425E-AD20-DD0A48C0DDAE}" destId="{4F230FE5-2B62-4CEF-B04F-8B5948629EC7}" srcOrd="2" destOrd="0" presId="urn:microsoft.com/office/officeart/2018/2/layout/IconLabelList"/>
    <dgm:cxn modelId="{FCB78024-6C9F-8C48-97B3-5E5ABC2E8C8D}" type="presParOf" srcId="{E97A08F6-DF46-4F46-B467-39A6109C4204}" destId="{5A4B1BDF-067A-4018-8956-832E97E824C5}" srcOrd="1" destOrd="0" presId="urn:microsoft.com/office/officeart/2018/2/layout/IconLabelList"/>
    <dgm:cxn modelId="{77053CF3-4B67-3446-8460-9C832CB1CC36}" type="presParOf" srcId="{E97A08F6-DF46-4F46-B467-39A6109C4204}" destId="{8DE2B75A-6F30-425A-AA70-06460B2D84EA}" srcOrd="2" destOrd="0" presId="urn:microsoft.com/office/officeart/2018/2/layout/IconLabelList"/>
    <dgm:cxn modelId="{DCF007B2-4398-4140-AC36-7D93816BD6CC}" type="presParOf" srcId="{8DE2B75A-6F30-425A-AA70-06460B2D84EA}" destId="{14DDC7EF-9B37-4BA7-A6C6-1906714F8173}" srcOrd="0" destOrd="0" presId="urn:microsoft.com/office/officeart/2018/2/layout/IconLabelList"/>
    <dgm:cxn modelId="{9EACC5B9-596E-8345-B5F4-C1369D7BC8BD}" type="presParOf" srcId="{8DE2B75A-6F30-425A-AA70-06460B2D84EA}" destId="{21ADA612-2A9D-4427-8A04-30BA5A0BD175}" srcOrd="1" destOrd="0" presId="urn:microsoft.com/office/officeart/2018/2/layout/IconLabelList"/>
    <dgm:cxn modelId="{4C26625A-1A6A-A042-BA52-693AA8E312F0}" type="presParOf" srcId="{8DE2B75A-6F30-425A-AA70-06460B2D84EA}" destId="{4DD82CC8-E1A4-4EB1-8356-2A76CFBA7D2F}" srcOrd="2" destOrd="0" presId="urn:microsoft.com/office/officeart/2018/2/layout/IconLabelList"/>
  </dgm:cxnLst>
  <dgm:bg>
    <a:noFill/>
  </dgm:bg>
  <dgm:whole>
    <a:ln w="19050" cmpd="thickThin">
      <a:solidFill>
        <a:schemeClr val="bg1"/>
      </a:solid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33AC79-F5DB-4625-943E-DDFB8504EDA4}" type="doc">
      <dgm:prSet loTypeId="urn:microsoft.com/office/officeart/2005/8/layout/hierarchy1" loCatId="hierarchy" qsTypeId="urn:microsoft.com/office/officeart/2005/8/quickstyle/simple5" qsCatId="simple" csTypeId="urn:microsoft.com/office/officeart/2005/8/colors/accent2_2" csCatId="accent2" phldr="1"/>
      <dgm:spPr/>
      <dgm:t>
        <a:bodyPr/>
        <a:lstStyle/>
        <a:p>
          <a:endParaRPr lang="en-US"/>
        </a:p>
      </dgm:t>
    </dgm:pt>
    <dgm:pt modelId="{4E4472AB-1881-402F-92B4-717C961A282C}">
      <dgm:prSet phldr="0"/>
      <dgm:spPr/>
      <dgm:t>
        <a:bodyPr/>
        <a:lstStyle/>
        <a:p>
          <a:r>
            <a:rPr lang="en-US" b="0">
              <a:latin typeface="Arial"/>
              <a:cs typeface="Calibri"/>
            </a:rPr>
            <a:t>Elastic Net</a:t>
          </a:r>
          <a:endParaRPr lang="en-US">
            <a:latin typeface="Arial"/>
          </a:endParaRPr>
        </a:p>
      </dgm:t>
    </dgm:pt>
    <dgm:pt modelId="{4CDD0162-9CE1-4164-9A9B-1488AF09296E}" type="parTrans" cxnId="{F7445B68-5AA4-4119-B514-A5DA0B50566C}">
      <dgm:prSet/>
      <dgm:spPr/>
      <dgm:t>
        <a:bodyPr/>
        <a:lstStyle/>
        <a:p>
          <a:endParaRPr lang="en-GB"/>
        </a:p>
      </dgm:t>
    </dgm:pt>
    <dgm:pt modelId="{BAF4E8D5-94AD-4A1E-8EE2-2453F443EA44}" type="sibTrans" cxnId="{F7445B68-5AA4-4119-B514-A5DA0B50566C}">
      <dgm:prSet/>
      <dgm:spPr/>
      <dgm:t>
        <a:bodyPr/>
        <a:lstStyle/>
        <a:p>
          <a:endParaRPr lang="en-GB"/>
        </a:p>
      </dgm:t>
    </dgm:pt>
    <dgm:pt modelId="{EDAFAB6A-8BF3-46E9-AD88-023E613BC3DF}">
      <dgm:prSet phldr="0"/>
      <dgm:spPr/>
      <dgm:t>
        <a:bodyPr/>
        <a:lstStyle/>
        <a:p>
          <a:r>
            <a:rPr lang="en-US" b="0">
              <a:latin typeface="Arial"/>
              <a:cs typeface="Calibri"/>
            </a:rPr>
            <a:t>LASSO</a:t>
          </a:r>
          <a:endParaRPr lang="de-DE" b="0">
            <a:latin typeface="Arial"/>
            <a:cs typeface="Calibri"/>
          </a:endParaRPr>
        </a:p>
      </dgm:t>
    </dgm:pt>
    <dgm:pt modelId="{58CBA662-3B39-43DD-A574-3CD4019204A6}" type="parTrans" cxnId="{5EC82B0E-A905-4FD4-B1A8-8D91A8E74B28}">
      <dgm:prSet/>
      <dgm:spPr/>
      <dgm:t>
        <a:bodyPr/>
        <a:lstStyle/>
        <a:p>
          <a:endParaRPr lang="en-GB"/>
        </a:p>
      </dgm:t>
    </dgm:pt>
    <dgm:pt modelId="{31D6B762-E2C4-455E-AFBF-7E1AEDC8FC9F}" type="sibTrans" cxnId="{5EC82B0E-A905-4FD4-B1A8-8D91A8E74B28}">
      <dgm:prSet/>
      <dgm:spPr/>
      <dgm:t>
        <a:bodyPr/>
        <a:lstStyle/>
        <a:p>
          <a:endParaRPr lang="en-GB"/>
        </a:p>
      </dgm:t>
    </dgm:pt>
    <dgm:pt modelId="{3C3DAB37-06CC-4237-8CB1-EC052A2DAA52}">
      <dgm:prSet phldr="0"/>
      <dgm:spPr/>
      <dgm:t>
        <a:bodyPr/>
        <a:lstStyle/>
        <a:p>
          <a:r>
            <a:rPr lang="en-US" b="0" dirty="0">
              <a:latin typeface="Arial"/>
              <a:cs typeface="Calibri"/>
            </a:rPr>
            <a:t>Ridge Regression</a:t>
          </a:r>
          <a:endParaRPr lang="de-DE" b="0" dirty="0">
            <a:latin typeface="Arial"/>
            <a:cs typeface="Calibri"/>
          </a:endParaRPr>
        </a:p>
      </dgm:t>
    </dgm:pt>
    <dgm:pt modelId="{A8EAC011-6A7B-4089-A591-BAB038E7CD41}" type="parTrans" cxnId="{D9753692-214B-4257-BB4F-D6B16F67A6C0}">
      <dgm:prSet/>
      <dgm:spPr/>
      <dgm:t>
        <a:bodyPr/>
        <a:lstStyle/>
        <a:p>
          <a:endParaRPr lang="en-GB"/>
        </a:p>
      </dgm:t>
    </dgm:pt>
    <dgm:pt modelId="{EC012A04-CB71-4141-B4A0-EAC2ECFC3773}" type="sibTrans" cxnId="{D9753692-214B-4257-BB4F-D6B16F67A6C0}">
      <dgm:prSet/>
      <dgm:spPr/>
      <dgm:t>
        <a:bodyPr/>
        <a:lstStyle/>
        <a:p>
          <a:endParaRPr lang="en-GB"/>
        </a:p>
      </dgm:t>
    </dgm:pt>
    <dgm:pt modelId="{686B7B1C-4B4F-F34F-A18F-567D04FF1B39}" type="pres">
      <dgm:prSet presAssocID="{8233AC79-F5DB-4625-943E-DDFB8504EDA4}" presName="hierChild1" presStyleCnt="0">
        <dgm:presLayoutVars>
          <dgm:chPref val="1"/>
          <dgm:dir/>
          <dgm:animOne val="branch"/>
          <dgm:animLvl val="lvl"/>
          <dgm:resizeHandles/>
        </dgm:presLayoutVars>
      </dgm:prSet>
      <dgm:spPr/>
    </dgm:pt>
    <dgm:pt modelId="{A7316EEE-153A-874C-B391-A8A3AEA83026}" type="pres">
      <dgm:prSet presAssocID="{EDAFAB6A-8BF3-46E9-AD88-023E613BC3DF}" presName="hierRoot1" presStyleCnt="0"/>
      <dgm:spPr/>
    </dgm:pt>
    <dgm:pt modelId="{62FC3402-1695-9F4C-9A3C-1D277E08838B}" type="pres">
      <dgm:prSet presAssocID="{EDAFAB6A-8BF3-46E9-AD88-023E613BC3DF}" presName="composite" presStyleCnt="0"/>
      <dgm:spPr/>
    </dgm:pt>
    <dgm:pt modelId="{B2AF237D-999B-D64E-96E3-341233B61D88}" type="pres">
      <dgm:prSet presAssocID="{EDAFAB6A-8BF3-46E9-AD88-023E613BC3DF}" presName="background" presStyleLbl="node0" presStyleIdx="0" presStyleCnt="3"/>
      <dgm:spPr/>
    </dgm:pt>
    <dgm:pt modelId="{E2119C2A-F822-B645-A54C-531FE4A9B6D2}" type="pres">
      <dgm:prSet presAssocID="{EDAFAB6A-8BF3-46E9-AD88-023E613BC3DF}" presName="text" presStyleLbl="fgAcc0" presStyleIdx="0" presStyleCnt="3" custLinFactY="-50997" custLinFactNeighborX="1943" custLinFactNeighborY="-100000">
        <dgm:presLayoutVars>
          <dgm:chPref val="3"/>
        </dgm:presLayoutVars>
      </dgm:prSet>
      <dgm:spPr/>
    </dgm:pt>
    <dgm:pt modelId="{C7D4035B-5D09-954B-8A05-9333A31FA732}" type="pres">
      <dgm:prSet presAssocID="{EDAFAB6A-8BF3-46E9-AD88-023E613BC3DF}" presName="hierChild2" presStyleCnt="0"/>
      <dgm:spPr/>
    </dgm:pt>
    <dgm:pt modelId="{052B144E-0D24-E449-B6FB-839077AC7E11}" type="pres">
      <dgm:prSet presAssocID="{3C3DAB37-06CC-4237-8CB1-EC052A2DAA52}" presName="hierRoot1" presStyleCnt="0"/>
      <dgm:spPr/>
    </dgm:pt>
    <dgm:pt modelId="{8E5AD3A1-8F7C-9244-9881-E30829B01CA1}" type="pres">
      <dgm:prSet presAssocID="{3C3DAB37-06CC-4237-8CB1-EC052A2DAA52}" presName="composite" presStyleCnt="0"/>
      <dgm:spPr/>
    </dgm:pt>
    <dgm:pt modelId="{23B3F873-B5F6-6C45-8478-6C0C8C662C68}" type="pres">
      <dgm:prSet presAssocID="{3C3DAB37-06CC-4237-8CB1-EC052A2DAA52}" presName="background" presStyleLbl="node0" presStyleIdx="1" presStyleCnt="3"/>
      <dgm:spPr/>
    </dgm:pt>
    <dgm:pt modelId="{8D9D0459-3FE6-F54E-839A-72B7338A789E}" type="pres">
      <dgm:prSet presAssocID="{3C3DAB37-06CC-4237-8CB1-EC052A2DAA52}" presName="text" presStyleLbl="fgAcc0" presStyleIdx="1" presStyleCnt="3" custLinFactX="-20503" custLinFactNeighborX="-100000" custLinFactNeighborY="25506">
        <dgm:presLayoutVars>
          <dgm:chPref val="3"/>
        </dgm:presLayoutVars>
      </dgm:prSet>
      <dgm:spPr/>
    </dgm:pt>
    <dgm:pt modelId="{A0FFE931-8DCC-774B-BA9B-496B9225F59A}" type="pres">
      <dgm:prSet presAssocID="{3C3DAB37-06CC-4237-8CB1-EC052A2DAA52}" presName="hierChild2" presStyleCnt="0"/>
      <dgm:spPr/>
    </dgm:pt>
    <dgm:pt modelId="{DA5AA639-29D6-9A4B-AF12-19E125189836}" type="pres">
      <dgm:prSet presAssocID="{4E4472AB-1881-402F-92B4-717C961A282C}" presName="hierRoot1" presStyleCnt="0"/>
      <dgm:spPr/>
    </dgm:pt>
    <dgm:pt modelId="{B5156212-F952-814D-9C95-8C252D4CC343}" type="pres">
      <dgm:prSet presAssocID="{4E4472AB-1881-402F-92B4-717C961A282C}" presName="composite" presStyleCnt="0"/>
      <dgm:spPr/>
    </dgm:pt>
    <dgm:pt modelId="{83B7E9F8-C492-9F4A-8860-0486E12325CE}" type="pres">
      <dgm:prSet presAssocID="{4E4472AB-1881-402F-92B4-717C961A282C}" presName="background" presStyleLbl="node0" presStyleIdx="2" presStyleCnt="3"/>
      <dgm:spPr/>
    </dgm:pt>
    <dgm:pt modelId="{5BFF4FC0-8730-0E49-86B9-39710D167BB8}" type="pres">
      <dgm:prSet presAssocID="{4E4472AB-1881-402F-92B4-717C961A282C}" presName="text" presStyleLbl="fgAcc0" presStyleIdx="2" presStyleCnt="3" custLinFactX="-100000" custLinFactY="100000" custLinFactNeighborX="-142948" custLinFactNeighborY="117313">
        <dgm:presLayoutVars>
          <dgm:chPref val="3"/>
        </dgm:presLayoutVars>
      </dgm:prSet>
      <dgm:spPr/>
    </dgm:pt>
    <dgm:pt modelId="{B97289B7-AF1B-3142-88A4-E7FCF760BB55}" type="pres">
      <dgm:prSet presAssocID="{4E4472AB-1881-402F-92B4-717C961A282C}" presName="hierChild2" presStyleCnt="0"/>
      <dgm:spPr/>
    </dgm:pt>
  </dgm:ptLst>
  <dgm:cxnLst>
    <dgm:cxn modelId="{6F705D06-9F0B-204F-8BA9-921D5B4657B9}" type="presOf" srcId="{8233AC79-F5DB-4625-943E-DDFB8504EDA4}" destId="{686B7B1C-4B4F-F34F-A18F-567D04FF1B39}" srcOrd="0" destOrd="0" presId="urn:microsoft.com/office/officeart/2005/8/layout/hierarchy1"/>
    <dgm:cxn modelId="{5EC82B0E-A905-4FD4-B1A8-8D91A8E74B28}" srcId="{8233AC79-F5DB-4625-943E-DDFB8504EDA4}" destId="{EDAFAB6A-8BF3-46E9-AD88-023E613BC3DF}" srcOrd="0" destOrd="0" parTransId="{58CBA662-3B39-43DD-A574-3CD4019204A6}" sibTransId="{31D6B762-E2C4-455E-AFBF-7E1AEDC8FC9F}"/>
    <dgm:cxn modelId="{17C2FA19-C963-0D47-B1B1-56D47299C27B}" type="presOf" srcId="{4E4472AB-1881-402F-92B4-717C961A282C}" destId="{5BFF4FC0-8730-0E49-86B9-39710D167BB8}" srcOrd="0" destOrd="0" presId="urn:microsoft.com/office/officeart/2005/8/layout/hierarchy1"/>
    <dgm:cxn modelId="{EE4FD05C-692C-7D4A-8FA2-E09793C9BE26}" type="presOf" srcId="{EDAFAB6A-8BF3-46E9-AD88-023E613BC3DF}" destId="{E2119C2A-F822-B645-A54C-531FE4A9B6D2}" srcOrd="0" destOrd="0" presId="urn:microsoft.com/office/officeart/2005/8/layout/hierarchy1"/>
    <dgm:cxn modelId="{F7445B68-5AA4-4119-B514-A5DA0B50566C}" srcId="{8233AC79-F5DB-4625-943E-DDFB8504EDA4}" destId="{4E4472AB-1881-402F-92B4-717C961A282C}" srcOrd="2" destOrd="0" parTransId="{4CDD0162-9CE1-4164-9A9B-1488AF09296E}" sibTransId="{BAF4E8D5-94AD-4A1E-8EE2-2453F443EA44}"/>
    <dgm:cxn modelId="{D9753692-214B-4257-BB4F-D6B16F67A6C0}" srcId="{8233AC79-F5DB-4625-943E-DDFB8504EDA4}" destId="{3C3DAB37-06CC-4237-8CB1-EC052A2DAA52}" srcOrd="1" destOrd="0" parTransId="{A8EAC011-6A7B-4089-A591-BAB038E7CD41}" sibTransId="{EC012A04-CB71-4141-B4A0-EAC2ECFC3773}"/>
    <dgm:cxn modelId="{0F1857E0-1EA2-AF4C-B382-B487571AB749}" type="presOf" srcId="{3C3DAB37-06CC-4237-8CB1-EC052A2DAA52}" destId="{8D9D0459-3FE6-F54E-839A-72B7338A789E}" srcOrd="0" destOrd="0" presId="urn:microsoft.com/office/officeart/2005/8/layout/hierarchy1"/>
    <dgm:cxn modelId="{FF0B815D-7507-2C40-822A-07412D6C098B}" type="presParOf" srcId="{686B7B1C-4B4F-F34F-A18F-567D04FF1B39}" destId="{A7316EEE-153A-874C-B391-A8A3AEA83026}" srcOrd="0" destOrd="0" presId="urn:microsoft.com/office/officeart/2005/8/layout/hierarchy1"/>
    <dgm:cxn modelId="{AA779DC1-16B9-FB42-A01F-ED4A86713F3E}" type="presParOf" srcId="{A7316EEE-153A-874C-B391-A8A3AEA83026}" destId="{62FC3402-1695-9F4C-9A3C-1D277E08838B}" srcOrd="0" destOrd="0" presId="urn:microsoft.com/office/officeart/2005/8/layout/hierarchy1"/>
    <dgm:cxn modelId="{AB28C3F5-5266-214C-832B-1C3EC7818C74}" type="presParOf" srcId="{62FC3402-1695-9F4C-9A3C-1D277E08838B}" destId="{B2AF237D-999B-D64E-96E3-341233B61D88}" srcOrd="0" destOrd="0" presId="urn:microsoft.com/office/officeart/2005/8/layout/hierarchy1"/>
    <dgm:cxn modelId="{55689656-81CE-D046-B866-C337EB99F923}" type="presParOf" srcId="{62FC3402-1695-9F4C-9A3C-1D277E08838B}" destId="{E2119C2A-F822-B645-A54C-531FE4A9B6D2}" srcOrd="1" destOrd="0" presId="urn:microsoft.com/office/officeart/2005/8/layout/hierarchy1"/>
    <dgm:cxn modelId="{B6A54A05-32A3-5845-8DED-AF549D2D664F}" type="presParOf" srcId="{A7316EEE-153A-874C-B391-A8A3AEA83026}" destId="{C7D4035B-5D09-954B-8A05-9333A31FA732}" srcOrd="1" destOrd="0" presId="urn:microsoft.com/office/officeart/2005/8/layout/hierarchy1"/>
    <dgm:cxn modelId="{724C5582-8E50-4641-AFF6-047185F3C3D6}" type="presParOf" srcId="{686B7B1C-4B4F-F34F-A18F-567D04FF1B39}" destId="{052B144E-0D24-E449-B6FB-839077AC7E11}" srcOrd="1" destOrd="0" presId="urn:microsoft.com/office/officeart/2005/8/layout/hierarchy1"/>
    <dgm:cxn modelId="{44966A4A-E8AC-544E-B217-E3858B277A93}" type="presParOf" srcId="{052B144E-0D24-E449-B6FB-839077AC7E11}" destId="{8E5AD3A1-8F7C-9244-9881-E30829B01CA1}" srcOrd="0" destOrd="0" presId="urn:microsoft.com/office/officeart/2005/8/layout/hierarchy1"/>
    <dgm:cxn modelId="{37733517-81F5-9445-BA9C-5FF1F8508C0E}" type="presParOf" srcId="{8E5AD3A1-8F7C-9244-9881-E30829B01CA1}" destId="{23B3F873-B5F6-6C45-8478-6C0C8C662C68}" srcOrd="0" destOrd="0" presId="urn:microsoft.com/office/officeart/2005/8/layout/hierarchy1"/>
    <dgm:cxn modelId="{E7FB2B03-C85F-BE40-806F-A51E3DB64E49}" type="presParOf" srcId="{8E5AD3A1-8F7C-9244-9881-E30829B01CA1}" destId="{8D9D0459-3FE6-F54E-839A-72B7338A789E}" srcOrd="1" destOrd="0" presId="urn:microsoft.com/office/officeart/2005/8/layout/hierarchy1"/>
    <dgm:cxn modelId="{6DA1F001-94C8-F34E-B04E-7AA450A5718D}" type="presParOf" srcId="{052B144E-0D24-E449-B6FB-839077AC7E11}" destId="{A0FFE931-8DCC-774B-BA9B-496B9225F59A}" srcOrd="1" destOrd="0" presId="urn:microsoft.com/office/officeart/2005/8/layout/hierarchy1"/>
    <dgm:cxn modelId="{8EF928BB-0A2A-CF4B-9EBD-D0A4FDE08A84}" type="presParOf" srcId="{686B7B1C-4B4F-F34F-A18F-567D04FF1B39}" destId="{DA5AA639-29D6-9A4B-AF12-19E125189836}" srcOrd="2" destOrd="0" presId="urn:microsoft.com/office/officeart/2005/8/layout/hierarchy1"/>
    <dgm:cxn modelId="{BD48057E-9A59-F841-8E36-CB46A7BE3712}" type="presParOf" srcId="{DA5AA639-29D6-9A4B-AF12-19E125189836}" destId="{B5156212-F952-814D-9C95-8C252D4CC343}" srcOrd="0" destOrd="0" presId="urn:microsoft.com/office/officeart/2005/8/layout/hierarchy1"/>
    <dgm:cxn modelId="{AA4FA1C2-13F9-D645-8104-FCF6C7363112}" type="presParOf" srcId="{B5156212-F952-814D-9C95-8C252D4CC343}" destId="{83B7E9F8-C492-9F4A-8860-0486E12325CE}" srcOrd="0" destOrd="0" presId="urn:microsoft.com/office/officeart/2005/8/layout/hierarchy1"/>
    <dgm:cxn modelId="{A3C6D42F-1830-7949-8D12-8C76D22D9093}" type="presParOf" srcId="{B5156212-F952-814D-9C95-8C252D4CC343}" destId="{5BFF4FC0-8730-0E49-86B9-39710D167BB8}" srcOrd="1" destOrd="0" presId="urn:microsoft.com/office/officeart/2005/8/layout/hierarchy1"/>
    <dgm:cxn modelId="{45B9CF95-CBC5-674D-9BD0-9ADBD504478E}" type="presParOf" srcId="{DA5AA639-29D6-9A4B-AF12-19E125189836}" destId="{B97289B7-AF1B-3142-88A4-E7FCF760BB5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33AC79-F5DB-4625-943E-DDFB8504EDA4}"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4E4472AB-1881-402F-92B4-717C961A282C}">
      <dgm:prSet phldr="0"/>
      <dgm:spPr/>
      <dgm:t>
        <a:bodyPr/>
        <a:lstStyle/>
        <a:p>
          <a:pPr>
            <a:defRPr b="1"/>
          </a:pPr>
          <a:r>
            <a:rPr lang="en-US" b="0" dirty="0">
              <a:latin typeface="Arial"/>
              <a:cs typeface="Calibri"/>
            </a:rPr>
            <a:t>Elastic Net</a:t>
          </a:r>
          <a:endParaRPr lang="en-US" dirty="0">
            <a:latin typeface="Arial"/>
          </a:endParaRPr>
        </a:p>
      </dgm:t>
    </dgm:pt>
    <dgm:pt modelId="{4CDD0162-9CE1-4164-9A9B-1488AF09296E}" type="parTrans" cxnId="{F7445B68-5AA4-4119-B514-A5DA0B50566C}">
      <dgm:prSet/>
      <dgm:spPr/>
      <dgm:t>
        <a:bodyPr/>
        <a:lstStyle/>
        <a:p>
          <a:endParaRPr lang="en-GB"/>
        </a:p>
      </dgm:t>
    </dgm:pt>
    <dgm:pt modelId="{BAF4E8D5-94AD-4A1E-8EE2-2453F443EA44}" type="sibTrans" cxnId="{F7445B68-5AA4-4119-B514-A5DA0B50566C}">
      <dgm:prSet/>
      <dgm:spPr/>
      <dgm:t>
        <a:bodyPr/>
        <a:lstStyle/>
        <a:p>
          <a:endParaRPr lang="en-GB"/>
        </a:p>
      </dgm:t>
    </dgm:pt>
    <dgm:pt modelId="{EDAFAB6A-8BF3-46E9-AD88-023E613BC3DF}">
      <dgm:prSet phldr="0"/>
      <dgm:spPr/>
      <dgm:t>
        <a:bodyPr/>
        <a:lstStyle/>
        <a:p>
          <a:pPr>
            <a:defRPr b="1"/>
          </a:pPr>
          <a:r>
            <a:rPr lang="en-US" b="0" dirty="0">
              <a:latin typeface="Arial"/>
              <a:cs typeface="Calibri"/>
            </a:rPr>
            <a:t>LASSO</a:t>
          </a:r>
          <a:endParaRPr lang="de-DE" b="0" dirty="0">
            <a:latin typeface="Arial"/>
            <a:cs typeface="Calibri"/>
          </a:endParaRPr>
        </a:p>
      </dgm:t>
    </dgm:pt>
    <dgm:pt modelId="{58CBA662-3B39-43DD-A574-3CD4019204A6}" type="parTrans" cxnId="{5EC82B0E-A905-4FD4-B1A8-8D91A8E74B28}">
      <dgm:prSet/>
      <dgm:spPr/>
      <dgm:t>
        <a:bodyPr/>
        <a:lstStyle/>
        <a:p>
          <a:endParaRPr lang="en-GB"/>
        </a:p>
      </dgm:t>
    </dgm:pt>
    <dgm:pt modelId="{31D6B762-E2C4-455E-AFBF-7E1AEDC8FC9F}" type="sibTrans" cxnId="{5EC82B0E-A905-4FD4-B1A8-8D91A8E74B28}">
      <dgm:prSet/>
      <dgm:spPr/>
      <dgm:t>
        <a:bodyPr/>
        <a:lstStyle/>
        <a:p>
          <a:endParaRPr lang="en-GB"/>
        </a:p>
      </dgm:t>
    </dgm:pt>
    <dgm:pt modelId="{3C3DAB37-06CC-4237-8CB1-EC052A2DAA52}">
      <dgm:prSet phldr="0"/>
      <dgm:spPr/>
      <dgm:t>
        <a:bodyPr/>
        <a:lstStyle/>
        <a:p>
          <a:pPr>
            <a:defRPr b="1"/>
          </a:pPr>
          <a:r>
            <a:rPr lang="en-US" b="0" dirty="0">
              <a:latin typeface="Arial"/>
              <a:cs typeface="Calibri"/>
            </a:rPr>
            <a:t>Ridge Regression</a:t>
          </a:r>
          <a:endParaRPr lang="de-DE" b="0" dirty="0">
            <a:latin typeface="Arial"/>
            <a:cs typeface="Calibri"/>
          </a:endParaRPr>
        </a:p>
      </dgm:t>
    </dgm:pt>
    <dgm:pt modelId="{A8EAC011-6A7B-4089-A591-BAB038E7CD41}" type="parTrans" cxnId="{D9753692-214B-4257-BB4F-D6B16F67A6C0}">
      <dgm:prSet/>
      <dgm:spPr/>
      <dgm:t>
        <a:bodyPr/>
        <a:lstStyle/>
        <a:p>
          <a:endParaRPr lang="en-GB"/>
        </a:p>
      </dgm:t>
    </dgm:pt>
    <dgm:pt modelId="{EC012A04-CB71-4141-B4A0-EAC2ECFC3773}" type="sibTrans" cxnId="{D9753692-214B-4257-BB4F-D6B16F67A6C0}">
      <dgm:prSet/>
      <dgm:spPr/>
      <dgm:t>
        <a:bodyPr/>
        <a:lstStyle/>
        <a:p>
          <a:endParaRPr lang="en-GB"/>
        </a:p>
      </dgm:t>
    </dgm:pt>
    <dgm:pt modelId="{B91B0A3D-746F-4324-BA75-AAB2A78B644E}" type="pres">
      <dgm:prSet presAssocID="{8233AC79-F5DB-4625-943E-DDFB8504EDA4}" presName="root" presStyleCnt="0">
        <dgm:presLayoutVars>
          <dgm:chMax/>
          <dgm:chPref/>
          <dgm:animLvl val="lvl"/>
        </dgm:presLayoutVars>
      </dgm:prSet>
      <dgm:spPr/>
    </dgm:pt>
    <dgm:pt modelId="{7FB18B62-3CA1-4036-8FDC-AF03CB19B397}" type="pres">
      <dgm:prSet presAssocID="{8233AC79-F5DB-4625-943E-DDFB8504EDA4}"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683D040F-865C-4798-8818-62BC18374A19}" type="pres">
      <dgm:prSet presAssocID="{8233AC79-F5DB-4625-943E-DDFB8504EDA4}" presName="nodes" presStyleCnt="0">
        <dgm:presLayoutVars>
          <dgm:chMax/>
          <dgm:chPref/>
          <dgm:animLvl val="lvl"/>
        </dgm:presLayoutVars>
      </dgm:prSet>
      <dgm:spPr/>
    </dgm:pt>
    <dgm:pt modelId="{526AF4BC-3542-4310-8FF7-EC81030AADFE}" type="pres">
      <dgm:prSet presAssocID="{EDAFAB6A-8BF3-46E9-AD88-023E613BC3DF}" presName="composite" presStyleCnt="0"/>
      <dgm:spPr/>
    </dgm:pt>
    <dgm:pt modelId="{4B9BA6AC-E4ED-4C5A-8A92-B1C2784C8774}" type="pres">
      <dgm:prSet presAssocID="{EDAFAB6A-8BF3-46E9-AD88-023E613BC3DF}" presName="L1TextContainer" presStyleLbl="revTx" presStyleIdx="0" presStyleCnt="3">
        <dgm:presLayoutVars>
          <dgm:chMax val="1"/>
          <dgm:chPref val="1"/>
          <dgm:bulletEnabled val="1"/>
        </dgm:presLayoutVars>
      </dgm:prSet>
      <dgm:spPr/>
    </dgm:pt>
    <dgm:pt modelId="{10BFACF5-A868-46D1-A061-93563E35F85D}" type="pres">
      <dgm:prSet presAssocID="{EDAFAB6A-8BF3-46E9-AD88-023E613BC3DF}" presName="L2TextContainerWrapper" presStyleCnt="0">
        <dgm:presLayoutVars>
          <dgm:chMax val="0"/>
          <dgm:chPref val="0"/>
          <dgm:bulletEnabled val="1"/>
        </dgm:presLayoutVars>
      </dgm:prSet>
      <dgm:spPr/>
    </dgm:pt>
    <dgm:pt modelId="{C36782CA-666D-487E-957D-B14BEC584FFB}" type="pres">
      <dgm:prSet presAssocID="{EDAFAB6A-8BF3-46E9-AD88-023E613BC3DF}" presName="L2TextContainer" presStyleLbl="bgAcc1" presStyleIdx="0" presStyleCnt="3"/>
      <dgm:spPr/>
    </dgm:pt>
    <dgm:pt modelId="{858DC71D-26A7-42D0-BD3B-9A3E36DAFFA3}" type="pres">
      <dgm:prSet presAssocID="{EDAFAB6A-8BF3-46E9-AD88-023E613BC3DF}" presName="FlexibleEmptyPlaceHolder" presStyleCnt="0"/>
      <dgm:spPr/>
    </dgm:pt>
    <dgm:pt modelId="{B669F796-599B-43CF-9918-23210E8C7E7B}" type="pres">
      <dgm:prSet presAssocID="{EDAFAB6A-8BF3-46E9-AD88-023E613BC3DF}" presName="ConnectLine" presStyleLbl="sibTrans1D1" presStyleIdx="0" presStyleCnt="3"/>
      <dgm:spPr>
        <a:noFill/>
        <a:ln w="22225" cap="flat" cmpd="sng" algn="ctr">
          <a:solidFill>
            <a:schemeClr val="accent1">
              <a:hueOff val="0"/>
              <a:satOff val="0"/>
              <a:lumOff val="0"/>
              <a:alphaOff val="0"/>
            </a:schemeClr>
          </a:solidFill>
          <a:prstDash val="dash"/>
          <a:miter lim="800000"/>
        </a:ln>
        <a:effectLst/>
      </dgm:spPr>
    </dgm:pt>
    <dgm:pt modelId="{B4AE9D17-5ECC-4280-995C-7975AC17E1E4}" type="pres">
      <dgm:prSet presAssocID="{EDAFAB6A-8BF3-46E9-AD88-023E613BC3DF}" presName="ConnectorPoint" presStyleLbl="alignNode1" presStyleIdx="0" presStyleCnt="3"/>
      <dgm:spPr/>
    </dgm:pt>
    <dgm:pt modelId="{46CF9BEA-5425-4D0C-A130-193BFBA1E72F}" type="pres">
      <dgm:prSet presAssocID="{EDAFAB6A-8BF3-46E9-AD88-023E613BC3DF}" presName="EmptyPlaceHolder" presStyleCnt="0"/>
      <dgm:spPr/>
    </dgm:pt>
    <dgm:pt modelId="{B13D6E47-8E6A-4278-88A7-0C972543D855}" type="pres">
      <dgm:prSet presAssocID="{31D6B762-E2C4-455E-AFBF-7E1AEDC8FC9F}" presName="spaceBetweenRectangles" presStyleCnt="0"/>
      <dgm:spPr/>
    </dgm:pt>
    <dgm:pt modelId="{88EA1D58-91CA-464C-BFEE-7E5F33DAED07}" type="pres">
      <dgm:prSet presAssocID="{3C3DAB37-06CC-4237-8CB1-EC052A2DAA52}" presName="composite" presStyleCnt="0"/>
      <dgm:spPr/>
    </dgm:pt>
    <dgm:pt modelId="{0DFFCCC1-7380-4EFB-B8D2-C50BD07D7E68}" type="pres">
      <dgm:prSet presAssocID="{3C3DAB37-06CC-4237-8CB1-EC052A2DAA52}" presName="L1TextContainer" presStyleLbl="revTx" presStyleIdx="1" presStyleCnt="3">
        <dgm:presLayoutVars>
          <dgm:chMax val="1"/>
          <dgm:chPref val="1"/>
          <dgm:bulletEnabled val="1"/>
        </dgm:presLayoutVars>
      </dgm:prSet>
      <dgm:spPr/>
    </dgm:pt>
    <dgm:pt modelId="{483E31A1-AB83-4A33-AB9A-E499598316B4}" type="pres">
      <dgm:prSet presAssocID="{3C3DAB37-06CC-4237-8CB1-EC052A2DAA52}" presName="L2TextContainerWrapper" presStyleCnt="0">
        <dgm:presLayoutVars>
          <dgm:chMax val="0"/>
          <dgm:chPref val="0"/>
          <dgm:bulletEnabled val="1"/>
        </dgm:presLayoutVars>
      </dgm:prSet>
      <dgm:spPr/>
    </dgm:pt>
    <dgm:pt modelId="{C2319E41-0263-48E8-92A6-114DD63A6EC7}" type="pres">
      <dgm:prSet presAssocID="{3C3DAB37-06CC-4237-8CB1-EC052A2DAA52}" presName="L2TextContainer" presStyleLbl="bgAcc1" presStyleIdx="1" presStyleCnt="3"/>
      <dgm:spPr/>
    </dgm:pt>
    <dgm:pt modelId="{E37DBE74-523C-4DED-B36A-EC625486000B}" type="pres">
      <dgm:prSet presAssocID="{3C3DAB37-06CC-4237-8CB1-EC052A2DAA52}" presName="FlexibleEmptyPlaceHolder" presStyleCnt="0"/>
      <dgm:spPr/>
    </dgm:pt>
    <dgm:pt modelId="{D5A2DD3E-C999-4AE7-A946-B073B12EE75E}" type="pres">
      <dgm:prSet presAssocID="{3C3DAB37-06CC-4237-8CB1-EC052A2DAA52}" presName="ConnectLine" presStyleLbl="sibTrans1D1" presStyleIdx="1" presStyleCnt="3"/>
      <dgm:spPr>
        <a:noFill/>
        <a:ln w="22225" cap="flat" cmpd="sng" algn="ctr">
          <a:solidFill>
            <a:schemeClr val="accent1">
              <a:hueOff val="0"/>
              <a:satOff val="0"/>
              <a:lumOff val="0"/>
              <a:alphaOff val="0"/>
            </a:schemeClr>
          </a:solidFill>
          <a:prstDash val="dash"/>
          <a:miter lim="800000"/>
        </a:ln>
        <a:effectLst/>
      </dgm:spPr>
    </dgm:pt>
    <dgm:pt modelId="{7207FC70-500B-4BE1-81BA-22FE0521A333}" type="pres">
      <dgm:prSet presAssocID="{3C3DAB37-06CC-4237-8CB1-EC052A2DAA52}" presName="ConnectorPoint" presStyleLbl="alignNode1" presStyleIdx="1" presStyleCnt="3"/>
      <dgm:spPr/>
    </dgm:pt>
    <dgm:pt modelId="{9A181987-D35D-4804-9594-0BF1CAC95EF5}" type="pres">
      <dgm:prSet presAssocID="{3C3DAB37-06CC-4237-8CB1-EC052A2DAA52}" presName="EmptyPlaceHolder" presStyleCnt="0"/>
      <dgm:spPr/>
    </dgm:pt>
    <dgm:pt modelId="{E518F4FC-CD4B-4C02-9735-96C0ED3CA178}" type="pres">
      <dgm:prSet presAssocID="{EC012A04-CB71-4141-B4A0-EAC2ECFC3773}" presName="spaceBetweenRectangles" presStyleCnt="0"/>
      <dgm:spPr/>
    </dgm:pt>
    <dgm:pt modelId="{ADB27481-26E7-4329-8731-6C75AF53A977}" type="pres">
      <dgm:prSet presAssocID="{4E4472AB-1881-402F-92B4-717C961A282C}" presName="composite" presStyleCnt="0"/>
      <dgm:spPr/>
    </dgm:pt>
    <dgm:pt modelId="{B36A214B-09D9-4477-B720-44DDE5527196}" type="pres">
      <dgm:prSet presAssocID="{4E4472AB-1881-402F-92B4-717C961A282C}" presName="L1TextContainer" presStyleLbl="revTx" presStyleIdx="2" presStyleCnt="3">
        <dgm:presLayoutVars>
          <dgm:chMax val="1"/>
          <dgm:chPref val="1"/>
          <dgm:bulletEnabled val="1"/>
        </dgm:presLayoutVars>
      </dgm:prSet>
      <dgm:spPr/>
    </dgm:pt>
    <dgm:pt modelId="{D151AE9B-4933-421E-B9D3-CC58D2B67244}" type="pres">
      <dgm:prSet presAssocID="{4E4472AB-1881-402F-92B4-717C961A282C}" presName="L2TextContainerWrapper" presStyleCnt="0">
        <dgm:presLayoutVars>
          <dgm:chMax val="0"/>
          <dgm:chPref val="0"/>
          <dgm:bulletEnabled val="1"/>
        </dgm:presLayoutVars>
      </dgm:prSet>
      <dgm:spPr/>
    </dgm:pt>
    <dgm:pt modelId="{C9E1BC0B-58F7-4736-999B-65436C0CD933}" type="pres">
      <dgm:prSet presAssocID="{4E4472AB-1881-402F-92B4-717C961A282C}" presName="L2TextContainer" presStyleLbl="bgAcc1" presStyleIdx="2" presStyleCnt="3" custScaleX="113373" custScaleY="150858" custLinFactNeighborY="-9580"/>
      <dgm:spPr/>
    </dgm:pt>
    <dgm:pt modelId="{BCD356A1-C79C-4E4A-97B6-A08D9C0AAB28}" type="pres">
      <dgm:prSet presAssocID="{4E4472AB-1881-402F-92B4-717C961A282C}" presName="FlexibleEmptyPlaceHolder" presStyleCnt="0"/>
      <dgm:spPr/>
    </dgm:pt>
    <dgm:pt modelId="{BC66C3F3-1AE3-416D-B4C9-54537348EE9C}" type="pres">
      <dgm:prSet presAssocID="{4E4472AB-1881-402F-92B4-717C961A282C}" presName="ConnectLine" presStyleLbl="sibTrans1D1" presStyleIdx="2" presStyleCnt="3"/>
      <dgm:spPr>
        <a:noFill/>
        <a:ln w="22225" cap="flat" cmpd="sng" algn="ctr">
          <a:solidFill>
            <a:schemeClr val="accent1">
              <a:hueOff val="0"/>
              <a:satOff val="0"/>
              <a:lumOff val="0"/>
              <a:alphaOff val="0"/>
            </a:schemeClr>
          </a:solidFill>
          <a:prstDash val="dash"/>
          <a:miter lim="800000"/>
        </a:ln>
        <a:effectLst/>
      </dgm:spPr>
    </dgm:pt>
    <dgm:pt modelId="{11793667-1E3C-4284-8A10-2BC2EFB1FEE0}" type="pres">
      <dgm:prSet presAssocID="{4E4472AB-1881-402F-92B4-717C961A282C}" presName="ConnectorPoint" presStyleLbl="alignNode1" presStyleIdx="2" presStyleCnt="3"/>
      <dgm:spPr/>
    </dgm:pt>
    <dgm:pt modelId="{C3AAF32F-1796-4372-BF62-BD3FD2A365B1}" type="pres">
      <dgm:prSet presAssocID="{4E4472AB-1881-402F-92B4-717C961A282C}" presName="EmptyPlaceHolder" presStyleCnt="0"/>
      <dgm:spPr/>
    </dgm:pt>
  </dgm:ptLst>
  <dgm:cxnLst>
    <dgm:cxn modelId="{5EC82B0E-A905-4FD4-B1A8-8D91A8E74B28}" srcId="{8233AC79-F5DB-4625-943E-DDFB8504EDA4}" destId="{EDAFAB6A-8BF3-46E9-AD88-023E613BC3DF}" srcOrd="0" destOrd="0" parTransId="{58CBA662-3B39-43DD-A574-3CD4019204A6}" sibTransId="{31D6B762-E2C4-455E-AFBF-7E1AEDC8FC9F}"/>
    <dgm:cxn modelId="{3A5B8135-511F-4023-9EA9-2FAAE2F74002}" type="presOf" srcId="{3C3DAB37-06CC-4237-8CB1-EC052A2DAA52}" destId="{0DFFCCC1-7380-4EFB-B8D2-C50BD07D7E68}" srcOrd="0" destOrd="0" presId="urn:microsoft.com/office/officeart/2016/7/layout/BasicTimeline"/>
    <dgm:cxn modelId="{F7445B68-5AA4-4119-B514-A5DA0B50566C}" srcId="{8233AC79-F5DB-4625-943E-DDFB8504EDA4}" destId="{4E4472AB-1881-402F-92B4-717C961A282C}" srcOrd="2" destOrd="0" parTransId="{4CDD0162-9CE1-4164-9A9B-1488AF09296E}" sibTransId="{BAF4E8D5-94AD-4A1E-8EE2-2453F443EA44}"/>
    <dgm:cxn modelId="{D9753692-214B-4257-BB4F-D6B16F67A6C0}" srcId="{8233AC79-F5DB-4625-943E-DDFB8504EDA4}" destId="{3C3DAB37-06CC-4237-8CB1-EC052A2DAA52}" srcOrd="1" destOrd="0" parTransId="{A8EAC011-6A7B-4089-A591-BAB038E7CD41}" sibTransId="{EC012A04-CB71-4141-B4A0-EAC2ECFC3773}"/>
    <dgm:cxn modelId="{7E051FAA-83D2-4FC9-B0CD-447478F5C6DC}" type="presOf" srcId="{EDAFAB6A-8BF3-46E9-AD88-023E613BC3DF}" destId="{4B9BA6AC-E4ED-4C5A-8A92-B1C2784C8774}" srcOrd="0" destOrd="0" presId="urn:microsoft.com/office/officeart/2016/7/layout/BasicTimeline"/>
    <dgm:cxn modelId="{56ADC7C5-C857-49FC-B21A-12E2DDAF3856}" type="presOf" srcId="{8233AC79-F5DB-4625-943E-DDFB8504EDA4}" destId="{B91B0A3D-746F-4324-BA75-AAB2A78B644E}" srcOrd="0" destOrd="0" presId="urn:microsoft.com/office/officeart/2016/7/layout/BasicTimeline"/>
    <dgm:cxn modelId="{F91D89D2-FF21-4736-8403-C3B90347CC32}" type="presOf" srcId="{4E4472AB-1881-402F-92B4-717C961A282C}" destId="{B36A214B-09D9-4477-B720-44DDE5527196}" srcOrd="0" destOrd="0" presId="urn:microsoft.com/office/officeart/2016/7/layout/BasicTimeline"/>
    <dgm:cxn modelId="{9865289A-6703-4A3C-AAEA-A362A851AA07}" type="presParOf" srcId="{B91B0A3D-746F-4324-BA75-AAB2A78B644E}" destId="{7FB18B62-3CA1-4036-8FDC-AF03CB19B397}" srcOrd="0" destOrd="0" presId="urn:microsoft.com/office/officeart/2016/7/layout/BasicTimeline"/>
    <dgm:cxn modelId="{EC094710-24E7-4AEC-A182-A8E3B9F463F1}" type="presParOf" srcId="{B91B0A3D-746F-4324-BA75-AAB2A78B644E}" destId="{683D040F-865C-4798-8818-62BC18374A19}" srcOrd="1" destOrd="0" presId="urn:microsoft.com/office/officeart/2016/7/layout/BasicTimeline"/>
    <dgm:cxn modelId="{5C3E8D9F-6A02-4380-AA05-718C75C41C5B}" type="presParOf" srcId="{683D040F-865C-4798-8818-62BC18374A19}" destId="{526AF4BC-3542-4310-8FF7-EC81030AADFE}" srcOrd="0" destOrd="0" presId="urn:microsoft.com/office/officeart/2016/7/layout/BasicTimeline"/>
    <dgm:cxn modelId="{66D4CE7D-36BC-4933-AE6C-9329F5E099E0}" type="presParOf" srcId="{526AF4BC-3542-4310-8FF7-EC81030AADFE}" destId="{4B9BA6AC-E4ED-4C5A-8A92-B1C2784C8774}" srcOrd="0" destOrd="0" presId="urn:microsoft.com/office/officeart/2016/7/layout/BasicTimeline"/>
    <dgm:cxn modelId="{C737C19C-B7FB-4B50-A596-FC9D0DBD4A1B}" type="presParOf" srcId="{526AF4BC-3542-4310-8FF7-EC81030AADFE}" destId="{10BFACF5-A868-46D1-A061-93563E35F85D}" srcOrd="1" destOrd="0" presId="urn:microsoft.com/office/officeart/2016/7/layout/BasicTimeline"/>
    <dgm:cxn modelId="{720CB6AC-EE5A-4B2A-999E-CC39EE199847}" type="presParOf" srcId="{10BFACF5-A868-46D1-A061-93563E35F85D}" destId="{C36782CA-666D-487E-957D-B14BEC584FFB}" srcOrd="0" destOrd="0" presId="urn:microsoft.com/office/officeart/2016/7/layout/BasicTimeline"/>
    <dgm:cxn modelId="{24F4E3DB-DA0E-48AC-A866-D6E2054CE2B0}" type="presParOf" srcId="{10BFACF5-A868-46D1-A061-93563E35F85D}" destId="{858DC71D-26A7-42D0-BD3B-9A3E36DAFFA3}" srcOrd="1" destOrd="0" presId="urn:microsoft.com/office/officeart/2016/7/layout/BasicTimeline"/>
    <dgm:cxn modelId="{B68635F9-1E4F-44B6-821B-68FC33ACBBE2}" type="presParOf" srcId="{526AF4BC-3542-4310-8FF7-EC81030AADFE}" destId="{B669F796-599B-43CF-9918-23210E8C7E7B}" srcOrd="2" destOrd="0" presId="urn:microsoft.com/office/officeart/2016/7/layout/BasicTimeline"/>
    <dgm:cxn modelId="{1E02BDDB-7D96-420B-A168-7B5A0101DA8A}" type="presParOf" srcId="{526AF4BC-3542-4310-8FF7-EC81030AADFE}" destId="{B4AE9D17-5ECC-4280-995C-7975AC17E1E4}" srcOrd="3" destOrd="0" presId="urn:microsoft.com/office/officeart/2016/7/layout/BasicTimeline"/>
    <dgm:cxn modelId="{D4812986-A9E9-4C6C-9058-BB1CA9198E11}" type="presParOf" srcId="{526AF4BC-3542-4310-8FF7-EC81030AADFE}" destId="{46CF9BEA-5425-4D0C-A130-193BFBA1E72F}" srcOrd="4" destOrd="0" presId="urn:microsoft.com/office/officeart/2016/7/layout/BasicTimeline"/>
    <dgm:cxn modelId="{4D61248E-72E2-48B4-B393-CFE54C666C88}" type="presParOf" srcId="{683D040F-865C-4798-8818-62BC18374A19}" destId="{B13D6E47-8E6A-4278-88A7-0C972543D855}" srcOrd="1" destOrd="0" presId="urn:microsoft.com/office/officeart/2016/7/layout/BasicTimeline"/>
    <dgm:cxn modelId="{8E402179-B803-400A-94B5-5EE2B930DE17}" type="presParOf" srcId="{683D040F-865C-4798-8818-62BC18374A19}" destId="{88EA1D58-91CA-464C-BFEE-7E5F33DAED07}" srcOrd="2" destOrd="0" presId="urn:microsoft.com/office/officeart/2016/7/layout/BasicTimeline"/>
    <dgm:cxn modelId="{23B94C35-5B60-4AEE-BD20-CAA20F676883}" type="presParOf" srcId="{88EA1D58-91CA-464C-BFEE-7E5F33DAED07}" destId="{0DFFCCC1-7380-4EFB-B8D2-C50BD07D7E68}" srcOrd="0" destOrd="0" presId="urn:microsoft.com/office/officeart/2016/7/layout/BasicTimeline"/>
    <dgm:cxn modelId="{4EC2B903-3D96-4206-9A4E-B29ADE220A4A}" type="presParOf" srcId="{88EA1D58-91CA-464C-BFEE-7E5F33DAED07}" destId="{483E31A1-AB83-4A33-AB9A-E499598316B4}" srcOrd="1" destOrd="0" presId="urn:microsoft.com/office/officeart/2016/7/layout/BasicTimeline"/>
    <dgm:cxn modelId="{29FEB23B-5ECB-472D-952A-CE74C9E11138}" type="presParOf" srcId="{483E31A1-AB83-4A33-AB9A-E499598316B4}" destId="{C2319E41-0263-48E8-92A6-114DD63A6EC7}" srcOrd="0" destOrd="0" presId="urn:microsoft.com/office/officeart/2016/7/layout/BasicTimeline"/>
    <dgm:cxn modelId="{9B9357E6-65FF-4C6E-832D-C032AB3D0908}" type="presParOf" srcId="{483E31A1-AB83-4A33-AB9A-E499598316B4}" destId="{E37DBE74-523C-4DED-B36A-EC625486000B}" srcOrd="1" destOrd="0" presId="urn:microsoft.com/office/officeart/2016/7/layout/BasicTimeline"/>
    <dgm:cxn modelId="{F156F09C-3D49-495E-8E1D-E5E4AB121DAD}" type="presParOf" srcId="{88EA1D58-91CA-464C-BFEE-7E5F33DAED07}" destId="{D5A2DD3E-C999-4AE7-A946-B073B12EE75E}" srcOrd="2" destOrd="0" presId="urn:microsoft.com/office/officeart/2016/7/layout/BasicTimeline"/>
    <dgm:cxn modelId="{C64E61A9-4438-47FA-B766-63A0A1C24B16}" type="presParOf" srcId="{88EA1D58-91CA-464C-BFEE-7E5F33DAED07}" destId="{7207FC70-500B-4BE1-81BA-22FE0521A333}" srcOrd="3" destOrd="0" presId="urn:microsoft.com/office/officeart/2016/7/layout/BasicTimeline"/>
    <dgm:cxn modelId="{CDE8BA8C-9CBA-4B76-95B5-46468B729434}" type="presParOf" srcId="{88EA1D58-91CA-464C-BFEE-7E5F33DAED07}" destId="{9A181987-D35D-4804-9594-0BF1CAC95EF5}" srcOrd="4" destOrd="0" presId="urn:microsoft.com/office/officeart/2016/7/layout/BasicTimeline"/>
    <dgm:cxn modelId="{AA0BDBBD-A3E5-47BF-BCE0-B47DF6526FA3}" type="presParOf" srcId="{683D040F-865C-4798-8818-62BC18374A19}" destId="{E518F4FC-CD4B-4C02-9735-96C0ED3CA178}" srcOrd="3" destOrd="0" presId="urn:microsoft.com/office/officeart/2016/7/layout/BasicTimeline"/>
    <dgm:cxn modelId="{596AB56C-9D4B-4455-B963-6E051273D0FC}" type="presParOf" srcId="{683D040F-865C-4798-8818-62BC18374A19}" destId="{ADB27481-26E7-4329-8731-6C75AF53A977}" srcOrd="4" destOrd="0" presId="urn:microsoft.com/office/officeart/2016/7/layout/BasicTimeline"/>
    <dgm:cxn modelId="{9AAB5FC7-7E54-4B6A-ADCA-C8EF8560D8E0}" type="presParOf" srcId="{ADB27481-26E7-4329-8731-6C75AF53A977}" destId="{B36A214B-09D9-4477-B720-44DDE5527196}" srcOrd="0" destOrd="0" presId="urn:microsoft.com/office/officeart/2016/7/layout/BasicTimeline"/>
    <dgm:cxn modelId="{76781092-A270-41FD-95DF-AE64FEE32725}" type="presParOf" srcId="{ADB27481-26E7-4329-8731-6C75AF53A977}" destId="{D151AE9B-4933-421E-B9D3-CC58D2B67244}" srcOrd="1" destOrd="0" presId="urn:microsoft.com/office/officeart/2016/7/layout/BasicTimeline"/>
    <dgm:cxn modelId="{C8719823-0ED0-440D-B10E-BA43CC68AF14}" type="presParOf" srcId="{D151AE9B-4933-421E-B9D3-CC58D2B67244}" destId="{C9E1BC0B-58F7-4736-999B-65436C0CD933}" srcOrd="0" destOrd="0" presId="urn:microsoft.com/office/officeart/2016/7/layout/BasicTimeline"/>
    <dgm:cxn modelId="{DB2849E8-2FE0-49FB-B57A-D17A52936719}" type="presParOf" srcId="{D151AE9B-4933-421E-B9D3-CC58D2B67244}" destId="{BCD356A1-C79C-4E4A-97B6-A08D9C0AAB28}" srcOrd="1" destOrd="0" presId="urn:microsoft.com/office/officeart/2016/7/layout/BasicTimeline"/>
    <dgm:cxn modelId="{12F7F9CE-8199-415F-94CD-BEE8D1B80FD2}" type="presParOf" srcId="{ADB27481-26E7-4329-8731-6C75AF53A977}" destId="{BC66C3F3-1AE3-416D-B4C9-54537348EE9C}" srcOrd="2" destOrd="0" presId="urn:microsoft.com/office/officeart/2016/7/layout/BasicTimeline"/>
    <dgm:cxn modelId="{FDBA8573-D1E6-464B-9274-91C03CC92DF4}" type="presParOf" srcId="{ADB27481-26E7-4329-8731-6C75AF53A977}" destId="{11793667-1E3C-4284-8A10-2BC2EFB1FEE0}" srcOrd="3" destOrd="0" presId="urn:microsoft.com/office/officeart/2016/7/layout/BasicTimeline"/>
    <dgm:cxn modelId="{B0135497-44A6-4B0C-9AA3-5B6731988C64}" type="presParOf" srcId="{ADB27481-26E7-4329-8731-6C75AF53A977}" destId="{C3AAF32F-1796-4372-BF62-BD3FD2A365B1}"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22C08-8DE2-4661-827C-923C25F84F1B}">
      <dsp:nvSpPr>
        <dsp:cNvPr id="0" name=""/>
        <dsp:cNvSpPr/>
      </dsp:nvSpPr>
      <dsp:spPr>
        <a:xfrm>
          <a:off x="883285" y="35396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230FE5-2B62-4CEF-B04F-8B5948629EC7}">
      <dsp:nvSpPr>
        <dsp:cNvPr id="0" name=""/>
        <dsp:cNvSpPr/>
      </dsp:nvSpPr>
      <dsp:spPr>
        <a:xfrm>
          <a:off x="2143654" y="57774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0" kern="1200" dirty="0">
              <a:latin typeface="Arial"/>
              <a:cs typeface="Calibri"/>
            </a:rPr>
            <a:t>Naive Model</a:t>
          </a:r>
        </a:p>
      </dsp:txBody>
      <dsp:txXfrm>
        <a:off x="2143654" y="577745"/>
        <a:ext cx="1800000" cy="720000"/>
      </dsp:txXfrm>
    </dsp:sp>
    <dsp:sp modelId="{14DDC7EF-9B37-4BA7-A6C6-1906714F8173}">
      <dsp:nvSpPr>
        <dsp:cNvPr id="0" name=""/>
        <dsp:cNvSpPr/>
      </dsp:nvSpPr>
      <dsp:spPr>
        <a:xfrm>
          <a:off x="961450" y="210231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82CC8-E1A4-4EB1-8356-2A76CFBA7D2F}">
      <dsp:nvSpPr>
        <dsp:cNvPr id="0" name=""/>
        <dsp:cNvSpPr/>
      </dsp:nvSpPr>
      <dsp:spPr>
        <a:xfrm>
          <a:off x="2089780" y="233932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0" kern="1200" dirty="0">
              <a:latin typeface="Arial"/>
              <a:cs typeface="Calibri"/>
            </a:rPr>
            <a:t>Expert Model</a:t>
          </a:r>
        </a:p>
      </dsp:txBody>
      <dsp:txXfrm>
        <a:off x="2089780" y="233932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F237D-999B-D64E-96E3-341233B61D88}">
      <dsp:nvSpPr>
        <dsp:cNvPr id="0" name=""/>
        <dsp:cNvSpPr/>
      </dsp:nvSpPr>
      <dsp:spPr>
        <a:xfrm>
          <a:off x="35158" y="1023967"/>
          <a:ext cx="1809507" cy="114903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2119C2A-F822-B645-A54C-531FE4A9B6D2}">
      <dsp:nvSpPr>
        <dsp:cNvPr id="0" name=""/>
        <dsp:cNvSpPr/>
      </dsp:nvSpPr>
      <dsp:spPr>
        <a:xfrm>
          <a:off x="236215" y="1214970"/>
          <a:ext cx="1809507" cy="114903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a:latin typeface="Arial"/>
              <a:cs typeface="Calibri"/>
            </a:rPr>
            <a:t>LASSO</a:t>
          </a:r>
          <a:endParaRPr lang="de-DE" sz="2400" b="0" kern="1200">
            <a:latin typeface="Arial"/>
            <a:cs typeface="Calibri"/>
          </a:endParaRPr>
        </a:p>
      </dsp:txBody>
      <dsp:txXfrm>
        <a:off x="269869" y="1248624"/>
        <a:ext cx="1742199" cy="1081729"/>
      </dsp:txXfrm>
    </dsp:sp>
    <dsp:sp modelId="{23B3F873-B5F6-6C45-8478-6C0C8C662C68}">
      <dsp:nvSpPr>
        <dsp:cNvPr id="0" name=""/>
        <dsp:cNvSpPr/>
      </dsp:nvSpPr>
      <dsp:spPr>
        <a:xfrm>
          <a:off x="31109" y="3052052"/>
          <a:ext cx="1809507" cy="114903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D9D0459-3FE6-F54E-839A-72B7338A789E}">
      <dsp:nvSpPr>
        <dsp:cNvPr id="0" name=""/>
        <dsp:cNvSpPr/>
      </dsp:nvSpPr>
      <dsp:spPr>
        <a:xfrm>
          <a:off x="232165" y="3243056"/>
          <a:ext cx="1809507" cy="114903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Arial"/>
              <a:cs typeface="Calibri"/>
            </a:rPr>
            <a:t>Ridge Regression</a:t>
          </a:r>
          <a:endParaRPr lang="de-DE" sz="2400" b="0" kern="1200" dirty="0">
            <a:latin typeface="Arial"/>
            <a:cs typeface="Calibri"/>
          </a:endParaRPr>
        </a:p>
      </dsp:txBody>
      <dsp:txXfrm>
        <a:off x="265819" y="3276710"/>
        <a:ext cx="1742199" cy="1081729"/>
      </dsp:txXfrm>
    </dsp:sp>
    <dsp:sp modelId="{83B7E9F8-C492-9F4A-8860-0486E12325CE}">
      <dsp:nvSpPr>
        <dsp:cNvPr id="0" name=""/>
        <dsp:cNvSpPr/>
      </dsp:nvSpPr>
      <dsp:spPr>
        <a:xfrm>
          <a:off x="27078" y="5255986"/>
          <a:ext cx="1809507" cy="114903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BFF4FC0-8730-0E49-86B9-39710D167BB8}">
      <dsp:nvSpPr>
        <dsp:cNvPr id="0" name=""/>
        <dsp:cNvSpPr/>
      </dsp:nvSpPr>
      <dsp:spPr>
        <a:xfrm>
          <a:off x="228134" y="5446990"/>
          <a:ext cx="1809507" cy="114903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a:latin typeface="Arial"/>
              <a:cs typeface="Calibri"/>
            </a:rPr>
            <a:t>Elastic Net</a:t>
          </a:r>
          <a:endParaRPr lang="en-US" sz="2400" kern="1200">
            <a:latin typeface="Arial"/>
          </a:endParaRPr>
        </a:p>
      </dsp:txBody>
      <dsp:txXfrm>
        <a:off x="261788" y="5480644"/>
        <a:ext cx="1742199" cy="1081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18B62-3CA1-4036-8FDC-AF03CB19B397}">
      <dsp:nvSpPr>
        <dsp:cNvPr id="0" name=""/>
        <dsp:cNvSpPr/>
      </dsp:nvSpPr>
      <dsp:spPr>
        <a:xfrm>
          <a:off x="0" y="2812169"/>
          <a:ext cx="11800737"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4B9BA6AC-E4ED-4C5A-8A92-B1C2784C8774}">
      <dsp:nvSpPr>
        <dsp:cNvPr id="0" name=""/>
        <dsp:cNvSpPr/>
      </dsp:nvSpPr>
      <dsp:spPr>
        <a:xfrm>
          <a:off x="314127" y="3020270"/>
          <a:ext cx="4523001" cy="635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0" kern="1200" dirty="0">
              <a:latin typeface="Arial"/>
              <a:cs typeface="Calibri"/>
            </a:rPr>
            <a:t>LASSO</a:t>
          </a:r>
          <a:endParaRPr lang="de-DE" sz="2000" b="0" kern="1200" dirty="0">
            <a:latin typeface="Arial"/>
            <a:cs typeface="Calibri"/>
          </a:endParaRPr>
        </a:p>
      </dsp:txBody>
      <dsp:txXfrm>
        <a:off x="314127" y="3020270"/>
        <a:ext cx="4523001" cy="635550"/>
      </dsp:txXfrm>
    </dsp:sp>
    <dsp:sp modelId="{C36782CA-666D-487E-957D-B14BEC584FFB}">
      <dsp:nvSpPr>
        <dsp:cNvPr id="0" name=""/>
        <dsp:cNvSpPr/>
      </dsp:nvSpPr>
      <dsp:spPr>
        <a:xfrm>
          <a:off x="5741" y="784595"/>
          <a:ext cx="5139774" cy="95894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69F796-599B-43CF-9918-23210E8C7E7B}">
      <dsp:nvSpPr>
        <dsp:cNvPr id="0" name=""/>
        <dsp:cNvSpPr/>
      </dsp:nvSpPr>
      <dsp:spPr>
        <a:xfrm>
          <a:off x="2575628" y="1743545"/>
          <a:ext cx="0" cy="1068624"/>
        </a:xfrm>
        <a:prstGeom prst="line">
          <a:avLst/>
        </a:prstGeom>
        <a:noFill/>
        <a:ln w="22225"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DFFCCC1-7380-4EFB-B8D2-C50BD07D7E68}">
      <dsp:nvSpPr>
        <dsp:cNvPr id="0" name=""/>
        <dsp:cNvSpPr/>
      </dsp:nvSpPr>
      <dsp:spPr>
        <a:xfrm>
          <a:off x="3295196" y="1968519"/>
          <a:ext cx="4523001" cy="635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0" kern="1200" dirty="0">
              <a:latin typeface="Arial"/>
              <a:cs typeface="Calibri"/>
            </a:rPr>
            <a:t>Ridge Regression</a:t>
          </a:r>
          <a:endParaRPr lang="de-DE" sz="2000" b="0" kern="1200" dirty="0">
            <a:latin typeface="Arial"/>
            <a:cs typeface="Calibri"/>
          </a:endParaRPr>
        </a:p>
      </dsp:txBody>
      <dsp:txXfrm>
        <a:off x="3295196" y="1968519"/>
        <a:ext cx="4523001" cy="635550"/>
      </dsp:txXfrm>
    </dsp:sp>
    <dsp:sp modelId="{B4AE9D17-5ECC-4280-995C-7975AC17E1E4}">
      <dsp:nvSpPr>
        <dsp:cNvPr id="0" name=""/>
        <dsp:cNvSpPr/>
      </dsp:nvSpPr>
      <dsp:spPr>
        <a:xfrm>
          <a:off x="2533445" y="2769987"/>
          <a:ext cx="84365" cy="843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319E41-0263-48E8-92A6-114DD63A6EC7}">
      <dsp:nvSpPr>
        <dsp:cNvPr id="0" name=""/>
        <dsp:cNvSpPr/>
      </dsp:nvSpPr>
      <dsp:spPr>
        <a:xfrm>
          <a:off x="2986810" y="3880794"/>
          <a:ext cx="5139774" cy="95894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A2DD3E-C999-4AE7-A946-B073B12EE75E}">
      <dsp:nvSpPr>
        <dsp:cNvPr id="0" name=""/>
        <dsp:cNvSpPr/>
      </dsp:nvSpPr>
      <dsp:spPr>
        <a:xfrm>
          <a:off x="5556697" y="2812170"/>
          <a:ext cx="0" cy="1068624"/>
        </a:xfrm>
        <a:prstGeom prst="line">
          <a:avLst/>
        </a:prstGeom>
        <a:noFill/>
        <a:ln w="22225"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36A214B-09D9-4477-B720-44DDE5527196}">
      <dsp:nvSpPr>
        <dsp:cNvPr id="0" name=""/>
        <dsp:cNvSpPr/>
      </dsp:nvSpPr>
      <dsp:spPr>
        <a:xfrm>
          <a:off x="6619936" y="3080364"/>
          <a:ext cx="4523001" cy="617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0" kern="1200" dirty="0">
              <a:latin typeface="Arial"/>
              <a:cs typeface="Calibri"/>
            </a:rPr>
            <a:t>Elastic Net</a:t>
          </a:r>
          <a:endParaRPr lang="en-US" sz="2000" kern="1200" dirty="0">
            <a:latin typeface="Arial"/>
          </a:endParaRPr>
        </a:p>
      </dsp:txBody>
      <dsp:txXfrm>
        <a:off x="6619936" y="3080364"/>
        <a:ext cx="4523001" cy="617091"/>
      </dsp:txXfrm>
    </dsp:sp>
    <dsp:sp modelId="{7207FC70-500B-4BE1-81BA-22FE0521A333}">
      <dsp:nvSpPr>
        <dsp:cNvPr id="0" name=""/>
        <dsp:cNvSpPr/>
      </dsp:nvSpPr>
      <dsp:spPr>
        <a:xfrm>
          <a:off x="5514514" y="2769987"/>
          <a:ext cx="84365" cy="843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1BC0B-58F7-4736-999B-65436C0CD933}">
      <dsp:nvSpPr>
        <dsp:cNvPr id="0" name=""/>
        <dsp:cNvSpPr/>
      </dsp:nvSpPr>
      <dsp:spPr>
        <a:xfrm>
          <a:off x="5967879" y="437611"/>
          <a:ext cx="5827116" cy="140463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66C3F3-1AE3-416D-B4C9-54537348EE9C}">
      <dsp:nvSpPr>
        <dsp:cNvPr id="0" name=""/>
        <dsp:cNvSpPr/>
      </dsp:nvSpPr>
      <dsp:spPr>
        <a:xfrm>
          <a:off x="8881437" y="1813060"/>
          <a:ext cx="0" cy="1037586"/>
        </a:xfrm>
        <a:prstGeom prst="line">
          <a:avLst/>
        </a:prstGeom>
        <a:noFill/>
        <a:ln w="22225"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1793667-1E3C-4284-8A10-2BC2EFB1FEE0}">
      <dsp:nvSpPr>
        <dsp:cNvPr id="0" name=""/>
        <dsp:cNvSpPr/>
      </dsp:nvSpPr>
      <dsp:spPr>
        <a:xfrm>
          <a:off x="8839254" y="2832841"/>
          <a:ext cx="84365" cy="8191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EB506-C253-B54E-8E9D-28A67A4DD340}" type="datetimeFigureOut">
              <a:rPr lang="en-DE" smtClean="0"/>
              <a:t>08.02.24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F736C-05D7-9B49-9E72-8F5B1AADCCCD}" type="slidenum">
              <a:rPr lang="en-DE" smtClean="0"/>
              <a:t>‹#›</a:t>
            </a:fld>
            <a:endParaRPr lang="en-DE"/>
          </a:p>
        </p:txBody>
      </p:sp>
    </p:spTree>
    <p:extLst>
      <p:ext uri="{BB962C8B-B14F-4D97-AF65-F5344CB8AC3E}">
        <p14:creationId xmlns:p14="http://schemas.microsoft.com/office/powerpoint/2010/main" val="2503689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day-ahead electricity market plays a crucial role in ensuring the efficient and reliable operation of the power grid. Accurate forecasting of electricity prices in this market is very important for market participants, regulators, and policymakers. However, the dynamic and complex nature of the energy landscape, characterized by the integration of energy sources and cross-border electricity trading, poses significant challenges to accurate price forecasting, especially after the Ukraine and Russia war and the rising inflation in Europe.</a:t>
            </a:r>
          </a:p>
          <a:p>
            <a:r>
              <a:rPr lang="en-GB" dirty="0"/>
              <a:t>﻿Econometrics of Machine Learning Methods in Economic Forecasting</a:t>
            </a:r>
            <a:endParaRPr lang="en-DE" dirty="0"/>
          </a:p>
        </p:txBody>
      </p:sp>
      <p:sp>
        <p:nvSpPr>
          <p:cNvPr id="4" name="Slide Number Placeholder 3"/>
          <p:cNvSpPr>
            <a:spLocks noGrp="1"/>
          </p:cNvSpPr>
          <p:nvPr>
            <p:ph type="sldNum" sz="quarter" idx="5"/>
          </p:nvPr>
        </p:nvSpPr>
        <p:spPr/>
        <p:txBody>
          <a:bodyPr/>
          <a:lstStyle/>
          <a:p>
            <a:fld id="{1D5F736C-05D7-9B49-9E72-8F5B1AADCCCD}" type="slidenum">
              <a:rPr lang="en-DE" smtClean="0"/>
              <a:t>2</a:t>
            </a:fld>
            <a:endParaRPr lang="en-DE"/>
          </a:p>
        </p:txBody>
      </p:sp>
    </p:spTree>
    <p:extLst>
      <p:ext uri="{BB962C8B-B14F-4D97-AF65-F5344CB8AC3E}">
        <p14:creationId xmlns:p14="http://schemas.microsoft.com/office/powerpoint/2010/main" val="81692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﻿Residual load represents the portion of electricity demand not fulfilled by variable renewable sources.</a:t>
            </a:r>
            <a:endParaRPr lang="en-DE" dirty="0"/>
          </a:p>
        </p:txBody>
      </p:sp>
      <p:sp>
        <p:nvSpPr>
          <p:cNvPr id="4" name="Slide Number Placeholder 3"/>
          <p:cNvSpPr>
            <a:spLocks noGrp="1"/>
          </p:cNvSpPr>
          <p:nvPr>
            <p:ph type="sldNum" sz="quarter" idx="5"/>
          </p:nvPr>
        </p:nvSpPr>
        <p:spPr/>
        <p:txBody>
          <a:bodyPr/>
          <a:lstStyle/>
          <a:p>
            <a:fld id="{1D5F736C-05D7-9B49-9E72-8F5B1AADCCCD}" type="slidenum">
              <a:rPr lang="en-DE" smtClean="0"/>
              <a:t>3</a:t>
            </a:fld>
            <a:endParaRPr lang="en-DE"/>
          </a:p>
        </p:txBody>
      </p:sp>
    </p:spTree>
    <p:extLst>
      <p:ext uri="{BB962C8B-B14F-4D97-AF65-F5344CB8AC3E}">
        <p14:creationId xmlns:p14="http://schemas.microsoft.com/office/powerpoint/2010/main" val="997205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BEF3-187B-075C-C866-EF70F9ED84D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03C019A2-D208-F368-A85A-840B401DA2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5380C54A-F744-18AD-E14A-336D56BFF10C}"/>
              </a:ext>
            </a:extLst>
          </p:cNvPr>
          <p:cNvSpPr>
            <a:spLocks noGrp="1"/>
          </p:cNvSpPr>
          <p:nvPr>
            <p:ph type="dt" sz="half" idx="10"/>
          </p:nvPr>
        </p:nvSpPr>
        <p:spPr/>
        <p:txBody>
          <a:bodyPr/>
          <a:lstStyle/>
          <a:p>
            <a:fld id="{40771E8B-6CA5-40B2-8038-0E112F3DAC1C}" type="datetimeFigureOut">
              <a:rPr lang="es-ES" smtClean="0"/>
              <a:t>6/2/24</a:t>
            </a:fld>
            <a:endParaRPr lang="es-ES"/>
          </a:p>
        </p:txBody>
      </p:sp>
      <p:sp>
        <p:nvSpPr>
          <p:cNvPr id="5" name="Footer Placeholder 4">
            <a:extLst>
              <a:ext uri="{FF2B5EF4-FFF2-40B4-BE49-F238E27FC236}">
                <a16:creationId xmlns:a16="http://schemas.microsoft.com/office/drawing/2014/main" id="{A4B02376-D324-B94A-7CCA-3C895D7FB0D7}"/>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B648654-6D6C-14C9-83C6-3B05E29A3B8D}"/>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638321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B3E4-8362-7B29-6203-6BF311E287AE}"/>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33F1A0AB-1804-CCC6-1221-5EC556DA3F8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6D770E49-7A25-C2D2-BFC0-01D4C7297AE4}"/>
              </a:ext>
            </a:extLst>
          </p:cNvPr>
          <p:cNvSpPr>
            <a:spLocks noGrp="1"/>
          </p:cNvSpPr>
          <p:nvPr>
            <p:ph type="dt" sz="half" idx="10"/>
          </p:nvPr>
        </p:nvSpPr>
        <p:spPr/>
        <p:txBody>
          <a:bodyPr/>
          <a:lstStyle/>
          <a:p>
            <a:fld id="{40771E8B-6CA5-40B2-8038-0E112F3DAC1C}" type="datetimeFigureOut">
              <a:rPr lang="es-ES" smtClean="0"/>
              <a:t>6/2/24</a:t>
            </a:fld>
            <a:endParaRPr lang="es-ES"/>
          </a:p>
        </p:txBody>
      </p:sp>
      <p:sp>
        <p:nvSpPr>
          <p:cNvPr id="5" name="Footer Placeholder 4">
            <a:extLst>
              <a:ext uri="{FF2B5EF4-FFF2-40B4-BE49-F238E27FC236}">
                <a16:creationId xmlns:a16="http://schemas.microsoft.com/office/drawing/2014/main" id="{121261CB-0DBE-B68C-7A90-93A652B1B59C}"/>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9F106C5-159A-7341-C19B-5CB7F40E91AE}"/>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394191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13A75A-2724-390B-272D-3B5D6C3A98A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5EF2F949-EB70-0B0D-9A36-F5AB7BE67AF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40C5A95-B567-99C3-7377-BA56A8EEE0A8}"/>
              </a:ext>
            </a:extLst>
          </p:cNvPr>
          <p:cNvSpPr>
            <a:spLocks noGrp="1"/>
          </p:cNvSpPr>
          <p:nvPr>
            <p:ph type="dt" sz="half" idx="10"/>
          </p:nvPr>
        </p:nvSpPr>
        <p:spPr/>
        <p:txBody>
          <a:bodyPr/>
          <a:lstStyle/>
          <a:p>
            <a:fld id="{40771E8B-6CA5-40B2-8038-0E112F3DAC1C}" type="datetimeFigureOut">
              <a:rPr lang="es-ES" smtClean="0"/>
              <a:t>6/2/24</a:t>
            </a:fld>
            <a:endParaRPr lang="es-ES"/>
          </a:p>
        </p:txBody>
      </p:sp>
      <p:sp>
        <p:nvSpPr>
          <p:cNvPr id="5" name="Footer Placeholder 4">
            <a:extLst>
              <a:ext uri="{FF2B5EF4-FFF2-40B4-BE49-F238E27FC236}">
                <a16:creationId xmlns:a16="http://schemas.microsoft.com/office/drawing/2014/main" id="{DBAA25DF-2F6A-7DB7-7A94-4B4D8CBC6CC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AD24D8F-7AF7-5F7C-BCE2-87E6D733D78A}"/>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4270187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ohne Störer">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88FFF8B-ED51-744E-8DF4-9622A28642A8}"/>
              </a:ext>
            </a:extLst>
          </p:cNvPr>
          <p:cNvPicPr>
            <a:picLocks noChangeAspect="1"/>
          </p:cNvPicPr>
          <p:nvPr userDrawn="1"/>
        </p:nvPicPr>
        <p:blipFill rotWithShape="1">
          <a:blip r:embed="rId2"/>
          <a:srcRect l="4856" t="28058" r="7677" b="28323"/>
          <a:stretch/>
        </p:blipFill>
        <p:spPr>
          <a:xfrm>
            <a:off x="0" y="0"/>
            <a:ext cx="12192000" cy="3420094"/>
          </a:xfrm>
          <a:prstGeom prst="rect">
            <a:avLst/>
          </a:prstGeom>
        </p:spPr>
      </p:pic>
      <p:sp>
        <p:nvSpPr>
          <p:cNvPr id="10" name="Textplatzhalter 7">
            <a:extLst>
              <a:ext uri="{FF2B5EF4-FFF2-40B4-BE49-F238E27FC236}">
                <a16:creationId xmlns:a16="http://schemas.microsoft.com/office/drawing/2014/main" id="{803251DC-801B-4C3B-A6F9-4AF947047079}"/>
              </a:ext>
            </a:extLst>
          </p:cNvPr>
          <p:cNvSpPr>
            <a:spLocks noGrp="1"/>
          </p:cNvSpPr>
          <p:nvPr>
            <p:ph type="body" sz="quarter" idx="15" hasCustomPrompt="1"/>
          </p:nvPr>
        </p:nvSpPr>
        <p:spPr>
          <a:xfrm>
            <a:off x="521631" y="6339679"/>
            <a:ext cx="7119635" cy="184934"/>
          </a:xfrm>
          <a:prstGeom prst="rect">
            <a:avLst/>
          </a:prstGeom>
        </p:spPr>
        <p:txBody>
          <a:bodyPr lIns="0" tIns="0" rIns="0" bIns="0"/>
          <a:lstStyle>
            <a:lvl1pPr marL="0" indent="0">
              <a:lnSpc>
                <a:spcPct val="100000"/>
              </a:lnSpc>
              <a:buNone/>
              <a:defRPr sz="1600" b="0" i="0">
                <a:solidFill>
                  <a:schemeClr val="tx2"/>
                </a:solidFill>
              </a:defRPr>
            </a:lvl1pPr>
          </a:lstStyle>
          <a:p>
            <a:r>
              <a:rPr lang="de-DE" dirty="0"/>
              <a:t>Topic </a:t>
            </a:r>
            <a:r>
              <a:rPr lang="de-DE" dirty="0" err="1"/>
              <a:t>of</a:t>
            </a:r>
            <a:r>
              <a:rPr lang="de-DE" dirty="0"/>
              <a:t> the </a:t>
            </a:r>
            <a:r>
              <a:rPr lang="de-DE" dirty="0" err="1"/>
              <a:t>presentation</a:t>
            </a:r>
            <a:r>
              <a:rPr lang="de-DE" dirty="0"/>
              <a:t> | Name | Date</a:t>
            </a:r>
          </a:p>
        </p:txBody>
      </p:sp>
      <p:sp>
        <p:nvSpPr>
          <p:cNvPr id="12" name="Textplatzhalter 7">
            <a:extLst>
              <a:ext uri="{FF2B5EF4-FFF2-40B4-BE49-F238E27FC236}">
                <a16:creationId xmlns:a16="http://schemas.microsoft.com/office/drawing/2014/main" id="{FB7782D3-28FE-4458-B36A-94258F99C7AA}"/>
              </a:ext>
            </a:extLst>
          </p:cNvPr>
          <p:cNvSpPr>
            <a:spLocks noGrp="1"/>
          </p:cNvSpPr>
          <p:nvPr>
            <p:ph type="body" sz="quarter" idx="13" hasCustomPrompt="1"/>
          </p:nvPr>
        </p:nvSpPr>
        <p:spPr>
          <a:xfrm>
            <a:off x="527920" y="4331699"/>
            <a:ext cx="7005817" cy="476971"/>
          </a:xfrm>
          <a:prstGeom prst="rect">
            <a:avLst/>
          </a:prstGeom>
        </p:spPr>
        <p:txBody>
          <a:bodyPr lIns="0" tIns="0" rIns="0" bIns="0"/>
          <a:lstStyle>
            <a:lvl1pPr marL="0" indent="0">
              <a:lnSpc>
                <a:spcPct val="100000"/>
              </a:lnSpc>
              <a:buNone/>
              <a:defRPr sz="3400" b="1" i="1">
                <a:solidFill>
                  <a:schemeClr val="tx2"/>
                </a:solidFill>
              </a:defRPr>
            </a:lvl1pPr>
          </a:lstStyle>
          <a:p>
            <a:r>
              <a:rPr lang="de-DE" dirty="0"/>
              <a:t>Here </a:t>
            </a:r>
            <a:r>
              <a:rPr lang="de-DE" dirty="0" err="1"/>
              <a:t>is</a:t>
            </a:r>
            <a:r>
              <a:rPr lang="de-DE" dirty="0"/>
              <a:t> the title</a:t>
            </a:r>
          </a:p>
        </p:txBody>
      </p:sp>
      <p:sp>
        <p:nvSpPr>
          <p:cNvPr id="13" name="Textplatzhalter 7">
            <a:extLst>
              <a:ext uri="{FF2B5EF4-FFF2-40B4-BE49-F238E27FC236}">
                <a16:creationId xmlns:a16="http://schemas.microsoft.com/office/drawing/2014/main" id="{1511A82B-69E0-462D-AB61-21F0BFA201F7}"/>
              </a:ext>
            </a:extLst>
          </p:cNvPr>
          <p:cNvSpPr>
            <a:spLocks noGrp="1"/>
          </p:cNvSpPr>
          <p:nvPr>
            <p:ph type="body" sz="quarter" idx="14" hasCustomPrompt="1"/>
          </p:nvPr>
        </p:nvSpPr>
        <p:spPr>
          <a:xfrm>
            <a:off x="527920" y="4846542"/>
            <a:ext cx="7005817" cy="329308"/>
          </a:xfrm>
          <a:prstGeom prst="rect">
            <a:avLst/>
          </a:prstGeom>
        </p:spPr>
        <p:txBody>
          <a:bodyPr lIns="0" tIns="0" rIns="0" bIns="0"/>
          <a:lstStyle>
            <a:lvl1pPr marL="0" indent="0">
              <a:lnSpc>
                <a:spcPct val="100000"/>
              </a:lnSpc>
              <a:buNone/>
              <a:defRPr sz="2200" b="0" i="0">
                <a:solidFill>
                  <a:schemeClr val="tx2"/>
                </a:solidFill>
              </a:defRPr>
            </a:lvl1pPr>
          </a:lstStyle>
          <a:p>
            <a:r>
              <a:rPr lang="de-DE" dirty="0"/>
              <a:t>Here </a:t>
            </a:r>
            <a:r>
              <a:rPr lang="de-DE" dirty="0" err="1"/>
              <a:t>is</a:t>
            </a:r>
            <a:r>
              <a:rPr lang="de-DE" dirty="0"/>
              <a:t> the </a:t>
            </a:r>
            <a:r>
              <a:rPr lang="de-DE" dirty="0" err="1"/>
              <a:t>subtitle</a:t>
            </a:r>
            <a:endParaRPr lang="de-DE" dirty="0"/>
          </a:p>
        </p:txBody>
      </p:sp>
      <p:pic>
        <p:nvPicPr>
          <p:cNvPr id="19" name="Grafik 18">
            <a:extLst>
              <a:ext uri="{FF2B5EF4-FFF2-40B4-BE49-F238E27FC236}">
                <a16:creationId xmlns:a16="http://schemas.microsoft.com/office/drawing/2014/main" id="{3553CB60-FFCE-4E44-A43E-BE668FADA2F9}"/>
              </a:ext>
            </a:extLst>
          </p:cNvPr>
          <p:cNvPicPr>
            <a:picLocks noChangeAspect="1"/>
          </p:cNvPicPr>
          <p:nvPr userDrawn="1"/>
        </p:nvPicPr>
        <p:blipFill>
          <a:blip r:embed="rId3"/>
          <a:srcRect/>
          <a:stretch/>
        </p:blipFill>
        <p:spPr>
          <a:xfrm>
            <a:off x="9837485" y="5840371"/>
            <a:ext cx="2354515" cy="683321"/>
          </a:xfrm>
          <a:prstGeom prst="rect">
            <a:avLst/>
          </a:prstGeom>
        </p:spPr>
      </p:pic>
    </p:spTree>
    <p:extLst>
      <p:ext uri="{BB962C8B-B14F-4D97-AF65-F5344CB8AC3E}">
        <p14:creationId xmlns:p14="http://schemas.microsoft.com/office/powerpoint/2010/main" val="3606860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581B-2710-BE42-A76B-72D3F6208F0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EA38767-AD41-9ED1-079E-2F1DD05F9A8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45547D1C-E5B8-96E5-A3FB-64721CC9652A}"/>
              </a:ext>
            </a:extLst>
          </p:cNvPr>
          <p:cNvSpPr>
            <a:spLocks noGrp="1"/>
          </p:cNvSpPr>
          <p:nvPr>
            <p:ph type="dt" sz="half" idx="10"/>
          </p:nvPr>
        </p:nvSpPr>
        <p:spPr/>
        <p:txBody>
          <a:bodyPr/>
          <a:lstStyle/>
          <a:p>
            <a:fld id="{40771E8B-6CA5-40B2-8038-0E112F3DAC1C}" type="datetimeFigureOut">
              <a:rPr lang="es-ES" smtClean="0"/>
              <a:t>6/2/24</a:t>
            </a:fld>
            <a:endParaRPr lang="es-ES"/>
          </a:p>
        </p:txBody>
      </p:sp>
      <p:sp>
        <p:nvSpPr>
          <p:cNvPr id="5" name="Footer Placeholder 4">
            <a:extLst>
              <a:ext uri="{FF2B5EF4-FFF2-40B4-BE49-F238E27FC236}">
                <a16:creationId xmlns:a16="http://schemas.microsoft.com/office/drawing/2014/main" id="{57155B69-8116-F52E-4F0A-F24E4FBE779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7C9AA3-48E2-6E6C-1426-901F4FEB227D}"/>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844003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C6577-44E6-ED47-F282-88DCE58389D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56041092-0BFB-DC55-61E6-9DA2A92ED6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917CE6A-AC99-E27C-88B2-1171A0C2A24B}"/>
              </a:ext>
            </a:extLst>
          </p:cNvPr>
          <p:cNvSpPr>
            <a:spLocks noGrp="1"/>
          </p:cNvSpPr>
          <p:nvPr>
            <p:ph type="dt" sz="half" idx="10"/>
          </p:nvPr>
        </p:nvSpPr>
        <p:spPr/>
        <p:txBody>
          <a:bodyPr/>
          <a:lstStyle/>
          <a:p>
            <a:fld id="{40771E8B-6CA5-40B2-8038-0E112F3DAC1C}" type="datetimeFigureOut">
              <a:rPr lang="es-ES" smtClean="0"/>
              <a:t>6/2/24</a:t>
            </a:fld>
            <a:endParaRPr lang="es-ES"/>
          </a:p>
        </p:txBody>
      </p:sp>
      <p:sp>
        <p:nvSpPr>
          <p:cNvPr id="5" name="Footer Placeholder 4">
            <a:extLst>
              <a:ext uri="{FF2B5EF4-FFF2-40B4-BE49-F238E27FC236}">
                <a16:creationId xmlns:a16="http://schemas.microsoft.com/office/drawing/2014/main" id="{D767DA3B-4A98-A509-7CB8-1C822C214CDD}"/>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1D03E180-F888-0AD8-17CD-ACF44D20BB73}"/>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338346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B5C9-CB38-49E0-2EB3-BC9D90B1B27F}"/>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1695FA1E-2CDB-5FB0-7D89-828008D60BC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FF4551D9-2F68-079E-C6D8-7FDAE803491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904C6EC7-6A7D-B94A-DCC4-7E5AC9027BF6}"/>
              </a:ext>
            </a:extLst>
          </p:cNvPr>
          <p:cNvSpPr>
            <a:spLocks noGrp="1"/>
          </p:cNvSpPr>
          <p:nvPr>
            <p:ph type="dt" sz="half" idx="10"/>
          </p:nvPr>
        </p:nvSpPr>
        <p:spPr/>
        <p:txBody>
          <a:bodyPr/>
          <a:lstStyle/>
          <a:p>
            <a:fld id="{40771E8B-6CA5-40B2-8038-0E112F3DAC1C}" type="datetimeFigureOut">
              <a:rPr lang="es-ES" smtClean="0"/>
              <a:t>6/2/24</a:t>
            </a:fld>
            <a:endParaRPr lang="es-ES"/>
          </a:p>
        </p:txBody>
      </p:sp>
      <p:sp>
        <p:nvSpPr>
          <p:cNvPr id="6" name="Footer Placeholder 5">
            <a:extLst>
              <a:ext uri="{FF2B5EF4-FFF2-40B4-BE49-F238E27FC236}">
                <a16:creationId xmlns:a16="http://schemas.microsoft.com/office/drawing/2014/main" id="{1816D7CB-5C8B-7EA6-C47C-095544E5387D}"/>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23CEABCE-D9DD-7A74-4F14-DC85058CEADA}"/>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073611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CE4A-CA7A-64C1-B0A2-01D7148A11D3}"/>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B2FA7396-2E9F-7B5B-1A4C-D04573E546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DCC0EAB-5984-A958-B46F-2573A558C83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BE6C7093-71FF-CA54-29B1-4FF72ADF44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21F63A-8475-A947-B405-542D17F1F5C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90C7D96D-540C-63E9-D8CF-EB63E2EE5DE1}"/>
              </a:ext>
            </a:extLst>
          </p:cNvPr>
          <p:cNvSpPr>
            <a:spLocks noGrp="1"/>
          </p:cNvSpPr>
          <p:nvPr>
            <p:ph type="dt" sz="half" idx="10"/>
          </p:nvPr>
        </p:nvSpPr>
        <p:spPr/>
        <p:txBody>
          <a:bodyPr/>
          <a:lstStyle/>
          <a:p>
            <a:fld id="{40771E8B-6CA5-40B2-8038-0E112F3DAC1C}" type="datetimeFigureOut">
              <a:rPr lang="es-ES" smtClean="0"/>
              <a:t>6/2/24</a:t>
            </a:fld>
            <a:endParaRPr lang="es-ES"/>
          </a:p>
        </p:txBody>
      </p:sp>
      <p:sp>
        <p:nvSpPr>
          <p:cNvPr id="8" name="Footer Placeholder 7">
            <a:extLst>
              <a:ext uri="{FF2B5EF4-FFF2-40B4-BE49-F238E27FC236}">
                <a16:creationId xmlns:a16="http://schemas.microsoft.com/office/drawing/2014/main" id="{D9EB210C-F8AF-930B-4AED-02EAD8FBA684}"/>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8822436B-E31F-A07F-1287-809E7796331C}"/>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054683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7E65-0A2F-7B69-F56A-ACCE7182FFF9}"/>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DAE40E56-8627-FF20-A34B-0EED1DC273EB}"/>
              </a:ext>
            </a:extLst>
          </p:cNvPr>
          <p:cNvSpPr>
            <a:spLocks noGrp="1"/>
          </p:cNvSpPr>
          <p:nvPr>
            <p:ph type="dt" sz="half" idx="10"/>
          </p:nvPr>
        </p:nvSpPr>
        <p:spPr/>
        <p:txBody>
          <a:bodyPr/>
          <a:lstStyle/>
          <a:p>
            <a:fld id="{40771E8B-6CA5-40B2-8038-0E112F3DAC1C}" type="datetimeFigureOut">
              <a:rPr lang="es-ES" smtClean="0"/>
              <a:t>6/2/24</a:t>
            </a:fld>
            <a:endParaRPr lang="es-ES"/>
          </a:p>
        </p:txBody>
      </p:sp>
      <p:sp>
        <p:nvSpPr>
          <p:cNvPr id="4" name="Footer Placeholder 3">
            <a:extLst>
              <a:ext uri="{FF2B5EF4-FFF2-40B4-BE49-F238E27FC236}">
                <a16:creationId xmlns:a16="http://schemas.microsoft.com/office/drawing/2014/main" id="{A529619E-01BD-00A6-35D5-C434279B9686}"/>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F911331D-960F-4329-CC12-EDBA30805474}"/>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229467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A8B71A-2254-09A0-BFD3-FBA4250B6FFA}"/>
              </a:ext>
            </a:extLst>
          </p:cNvPr>
          <p:cNvSpPr>
            <a:spLocks noGrp="1"/>
          </p:cNvSpPr>
          <p:nvPr>
            <p:ph type="dt" sz="half" idx="10"/>
          </p:nvPr>
        </p:nvSpPr>
        <p:spPr/>
        <p:txBody>
          <a:bodyPr/>
          <a:lstStyle/>
          <a:p>
            <a:fld id="{40771E8B-6CA5-40B2-8038-0E112F3DAC1C}" type="datetimeFigureOut">
              <a:rPr lang="es-ES" smtClean="0"/>
              <a:t>6/2/24</a:t>
            </a:fld>
            <a:endParaRPr lang="es-ES"/>
          </a:p>
        </p:txBody>
      </p:sp>
      <p:sp>
        <p:nvSpPr>
          <p:cNvPr id="3" name="Footer Placeholder 2">
            <a:extLst>
              <a:ext uri="{FF2B5EF4-FFF2-40B4-BE49-F238E27FC236}">
                <a16:creationId xmlns:a16="http://schemas.microsoft.com/office/drawing/2014/main" id="{78EAA7D8-22AE-76E7-05E2-B1361AA0EA2A}"/>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8E6864C7-6E4C-8187-BF43-ACEEB4360EAB}"/>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013180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D923-E214-9F30-5A35-66D13E0602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D928A31A-11A9-D858-667B-F9ABC035D1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2AD4AE61-1A88-7046-5B41-245E568F2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CC451E-2187-52D6-9AF4-25DB95CC0A42}"/>
              </a:ext>
            </a:extLst>
          </p:cNvPr>
          <p:cNvSpPr>
            <a:spLocks noGrp="1"/>
          </p:cNvSpPr>
          <p:nvPr>
            <p:ph type="dt" sz="half" idx="10"/>
          </p:nvPr>
        </p:nvSpPr>
        <p:spPr/>
        <p:txBody>
          <a:bodyPr/>
          <a:lstStyle/>
          <a:p>
            <a:fld id="{40771E8B-6CA5-40B2-8038-0E112F3DAC1C}" type="datetimeFigureOut">
              <a:rPr lang="es-ES" smtClean="0"/>
              <a:t>6/2/24</a:t>
            </a:fld>
            <a:endParaRPr lang="es-ES"/>
          </a:p>
        </p:txBody>
      </p:sp>
      <p:sp>
        <p:nvSpPr>
          <p:cNvPr id="6" name="Footer Placeholder 5">
            <a:extLst>
              <a:ext uri="{FF2B5EF4-FFF2-40B4-BE49-F238E27FC236}">
                <a16:creationId xmlns:a16="http://schemas.microsoft.com/office/drawing/2014/main" id="{284DFA84-C87F-3D4A-4073-F4D34CC5B90D}"/>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CFABE880-43A7-29AE-E9B3-DD6ED1914664}"/>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23196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D384F-1FE4-6D88-D3D3-091004E316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181FE0A8-9AAA-D25E-A4C6-E9739BEA4F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54ADF2AA-41FB-F312-05A6-81100B43DA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718BB6-D67B-4229-58D9-7981E2490EB2}"/>
              </a:ext>
            </a:extLst>
          </p:cNvPr>
          <p:cNvSpPr>
            <a:spLocks noGrp="1"/>
          </p:cNvSpPr>
          <p:nvPr>
            <p:ph type="dt" sz="half" idx="10"/>
          </p:nvPr>
        </p:nvSpPr>
        <p:spPr/>
        <p:txBody>
          <a:bodyPr/>
          <a:lstStyle/>
          <a:p>
            <a:fld id="{40771E8B-6CA5-40B2-8038-0E112F3DAC1C}" type="datetimeFigureOut">
              <a:rPr lang="es-ES" smtClean="0"/>
              <a:t>6/2/24</a:t>
            </a:fld>
            <a:endParaRPr lang="es-ES"/>
          </a:p>
        </p:txBody>
      </p:sp>
      <p:sp>
        <p:nvSpPr>
          <p:cNvPr id="6" name="Footer Placeholder 5">
            <a:extLst>
              <a:ext uri="{FF2B5EF4-FFF2-40B4-BE49-F238E27FC236}">
                <a16:creationId xmlns:a16="http://schemas.microsoft.com/office/drawing/2014/main" id="{F185309A-82C9-D3CD-D25C-94490EAE60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2E125598-0959-1CB4-191E-A174E00FD050}"/>
              </a:ext>
            </a:extLst>
          </p:cNvPr>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575666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B6454A-6689-5B2F-8EAE-34283C5BAF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227B0017-075B-4721-EA62-FAE0577CF5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1F927D8A-463E-7F5A-554B-45CF2AC7CE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6/2/24</a:t>
            </a:fld>
            <a:endParaRPr lang="es-ES"/>
          </a:p>
        </p:txBody>
      </p:sp>
      <p:sp>
        <p:nvSpPr>
          <p:cNvPr id="5" name="Footer Placeholder 4">
            <a:extLst>
              <a:ext uri="{FF2B5EF4-FFF2-40B4-BE49-F238E27FC236}">
                <a16:creationId xmlns:a16="http://schemas.microsoft.com/office/drawing/2014/main" id="{D95E1804-D550-35DF-619D-CC8DEE0110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A90D3853-0062-A61F-6592-310F69F996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732629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mdpi.com/2071-1050/14/10/581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png"/><Relationship Id="rId7" Type="http://schemas.openxmlformats.org/officeDocument/2006/relationships/diagramColors" Target="../diagrams/colors1.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jpg"/><Relationship Id="rId4" Type="http://schemas.openxmlformats.org/officeDocument/2006/relationships/diagramData" Target="../diagrams/data1.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3.xml"/><Relationship Id="rId7" Type="http://schemas.openxmlformats.org/officeDocument/2006/relationships/image" Target="../media/image22.png"/><Relationship Id="rId12" Type="http://schemas.openxmlformats.org/officeDocument/2006/relationships/image" Target="../media/image5.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26.png"/><Relationship Id="rId5" Type="http://schemas.openxmlformats.org/officeDocument/2006/relationships/diagramColors" Target="../diagrams/colors3.xml"/><Relationship Id="rId10" Type="http://schemas.openxmlformats.org/officeDocument/2006/relationships/image" Target="../media/image25.png"/><Relationship Id="rId4" Type="http://schemas.openxmlformats.org/officeDocument/2006/relationships/diagramQuickStyle" Target="../diagrams/quickStyle3.xml"/><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9350F39-17D3-A4F4-0965-A0E17F16136B}"/>
              </a:ext>
            </a:extLst>
          </p:cNvPr>
          <p:cNvSpPr>
            <a:spLocks noGrp="1"/>
          </p:cNvSpPr>
          <p:nvPr>
            <p:ph type="title"/>
          </p:nvPr>
        </p:nvSpPr>
        <p:spPr>
          <a:xfrm>
            <a:off x="4356249" y="4806930"/>
            <a:ext cx="7796126" cy="1589340"/>
          </a:xfrm>
        </p:spPr>
        <p:txBody>
          <a:bodyPr vert="horz" lIns="91440" tIns="45720" rIns="91440" bIns="45720" rtlCol="0" anchor="ctr">
            <a:normAutofit/>
          </a:bodyPr>
          <a:lstStyle/>
          <a:p>
            <a:pPr algn="ctr"/>
            <a:r>
              <a:rPr lang="en-US" sz="2500" b="1" dirty="0">
                <a:latin typeface="+mn-lt"/>
              </a:rPr>
              <a:t>Project: Forecasting France’s Day-ahead Electricity Price</a:t>
            </a:r>
          </a:p>
          <a:p>
            <a:pPr algn="ctr"/>
            <a:r>
              <a:rPr lang="en-US" sz="2500" b="1" dirty="0">
                <a:latin typeface="+mn-lt"/>
              </a:rPr>
              <a:t>Using LASSO-Based Regression Models</a:t>
            </a:r>
          </a:p>
        </p:txBody>
      </p:sp>
      <p:pic>
        <p:nvPicPr>
          <p:cNvPr id="71" name="Picture 70">
            <a:extLst>
              <a:ext uri="{FF2B5EF4-FFF2-40B4-BE49-F238E27FC236}">
                <a16:creationId xmlns:a16="http://schemas.microsoft.com/office/drawing/2014/main" id="{5B30D6F5-0F66-B319-30B8-7CBE03C45A03}"/>
              </a:ext>
            </a:extLst>
          </p:cNvPr>
          <p:cNvPicPr>
            <a:picLocks noChangeAspect="1"/>
          </p:cNvPicPr>
          <p:nvPr/>
        </p:nvPicPr>
        <p:blipFill rotWithShape="1">
          <a:blip r:embed="rId2">
            <a:extLst>
              <a:ext uri="{28A0092B-C50C-407E-A947-70E740481C1C}">
                <a14:useLocalDpi xmlns:a14="http://schemas.microsoft.com/office/drawing/2010/main" val="0"/>
              </a:ext>
            </a:extLst>
          </a:blip>
          <a:srcRect t="26144" b="7388"/>
          <a:stretch/>
        </p:blipFill>
        <p:spPr>
          <a:xfrm>
            <a:off x="20" y="338213"/>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78"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C58DC831-196C-2A52-F86D-630DEB5B87B0}"/>
              </a:ext>
            </a:extLst>
          </p:cNvPr>
          <p:cNvSpPr txBox="1">
            <a:spLocks/>
          </p:cNvSpPr>
          <p:nvPr/>
        </p:nvSpPr>
        <p:spPr>
          <a:xfrm>
            <a:off x="224023" y="4990031"/>
            <a:ext cx="6897626" cy="1399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ea typeface="+mn-ea"/>
                <a:cs typeface="+mn-cs"/>
              </a:rPr>
              <a:t> Authors: Ly Le </a:t>
            </a:r>
            <a:r>
              <a:rPr lang="en-US" sz="1800" dirty="0" err="1">
                <a:latin typeface="+mn-lt"/>
                <a:ea typeface="+mn-ea"/>
                <a:cs typeface="+mn-cs"/>
              </a:rPr>
              <a:t>Thi</a:t>
            </a:r>
            <a:endParaRPr lang="en-US" sz="1800" dirty="0">
              <a:latin typeface="+mn-lt"/>
              <a:ea typeface="+mn-ea"/>
              <a:cs typeface="+mn-cs"/>
            </a:endParaRPr>
          </a:p>
          <a:p>
            <a:pPr>
              <a:spcAft>
                <a:spcPts val="600"/>
              </a:spcAft>
            </a:pPr>
            <a:r>
              <a:rPr lang="en-US" sz="1800" dirty="0">
                <a:latin typeface="+mn-lt"/>
                <a:ea typeface="+mn-ea"/>
                <a:cs typeface="+mn-cs"/>
              </a:rPr>
              <a:t>Supervisors: ﻿Dr. Paul </a:t>
            </a:r>
            <a:r>
              <a:rPr lang="en-US" sz="1800" dirty="0" err="1">
                <a:latin typeface="+mn-lt"/>
                <a:ea typeface="+mn-ea"/>
                <a:cs typeface="+mn-cs"/>
              </a:rPr>
              <a:t>Navas</a:t>
            </a:r>
            <a:r>
              <a:rPr lang="en-US" sz="1800" dirty="0">
                <a:latin typeface="+mn-lt"/>
                <a:ea typeface="+mn-ea"/>
                <a:cs typeface="+mn-cs"/>
              </a:rPr>
              <a:t> Alban</a:t>
            </a:r>
          </a:p>
          <a:p>
            <a:pPr>
              <a:spcAft>
                <a:spcPts val="600"/>
              </a:spcAft>
            </a:pPr>
            <a:r>
              <a:rPr lang="en-US" sz="1800" dirty="0">
                <a:latin typeface="+mn-lt"/>
                <a:ea typeface="+mn-ea"/>
                <a:cs typeface="+mn-cs"/>
              </a:rPr>
              <a:t>﻿	    Prof. Dr. </a:t>
            </a:r>
            <a:r>
              <a:rPr lang="en-US" sz="1800" dirty="0" err="1">
                <a:latin typeface="+mn-lt"/>
                <a:ea typeface="+mn-ea"/>
                <a:cs typeface="+mn-cs"/>
              </a:rPr>
              <a:t>Matei</a:t>
            </a:r>
            <a:r>
              <a:rPr lang="en-US" sz="1800" dirty="0">
                <a:latin typeface="+mn-lt"/>
                <a:ea typeface="+mn-ea"/>
                <a:cs typeface="+mn-cs"/>
              </a:rPr>
              <a:t> </a:t>
            </a:r>
            <a:r>
              <a:rPr lang="en-US" sz="1800" dirty="0" err="1">
                <a:latin typeface="+mn-lt"/>
                <a:ea typeface="+mn-ea"/>
                <a:cs typeface="+mn-cs"/>
              </a:rPr>
              <a:t>Demetrescu</a:t>
            </a:r>
            <a:endParaRPr lang="en-US" sz="1800" dirty="0">
              <a:latin typeface="+mn-lt"/>
              <a:ea typeface="+mn-ea"/>
              <a:cs typeface="+mn-cs"/>
            </a:endParaRPr>
          </a:p>
          <a:p>
            <a:pPr>
              <a:spcAft>
                <a:spcPts val="600"/>
              </a:spcAft>
            </a:pPr>
            <a:r>
              <a:rPr lang="en-US" sz="1800" dirty="0">
                <a:latin typeface="+mn-lt"/>
                <a:ea typeface="+mn-ea"/>
                <a:cs typeface="+mn-cs"/>
              </a:rPr>
              <a:t>	    Prof. Dr. Carsten Jentsch</a:t>
            </a:r>
          </a:p>
        </p:txBody>
      </p:sp>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omputer script on a screen">
            <a:extLst>
              <a:ext uri="{FF2B5EF4-FFF2-40B4-BE49-F238E27FC236}">
                <a16:creationId xmlns:a16="http://schemas.microsoft.com/office/drawing/2014/main" id="{73A8F5EF-B066-E345-143F-90477AD1BC59}"/>
              </a:ext>
            </a:extLst>
          </p:cNvPr>
          <p:cNvPicPr>
            <a:picLocks noChangeAspect="1"/>
          </p:cNvPicPr>
          <p:nvPr/>
        </p:nvPicPr>
        <p:blipFill rotWithShape="1">
          <a:blip r:embed="rId2"/>
          <a:srcRect l="7024" t="8800" r="45166" b="-133"/>
          <a:stretch/>
        </p:blipFill>
        <p:spPr>
          <a:xfrm>
            <a:off x="1" y="0"/>
            <a:ext cx="4508112" cy="686620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 name="Textplatzhalter 4">
            <a:extLst>
              <a:ext uri="{FF2B5EF4-FFF2-40B4-BE49-F238E27FC236}">
                <a16:creationId xmlns:a16="http://schemas.microsoft.com/office/drawing/2014/main" id="{A6520EF1-7A00-ACFB-207C-5CC4BA77D236}"/>
              </a:ext>
            </a:extLst>
          </p:cNvPr>
          <p:cNvSpPr txBox="1">
            <a:spLocks/>
          </p:cNvSpPr>
          <p:nvPr/>
        </p:nvSpPr>
        <p:spPr>
          <a:xfrm>
            <a:off x="4141766" y="768543"/>
            <a:ext cx="4998608" cy="457101"/>
          </a:xfrm>
          <a:prstGeom prst="rect">
            <a:avLst/>
          </a:prstGeom>
        </p:spPr>
        <p:txBody>
          <a:bodyPr vert="horz" lIns="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999" indent="0">
              <a:buFont typeface="Arial" panose="020B0604020202020204" pitchFamily="34" charset="0"/>
              <a:buNone/>
            </a:pPr>
            <a:r>
              <a:rPr lang="es-ES" sz="3100" dirty="0">
                <a:latin typeface="Arial" panose="020B0604020202020204" pitchFamily="34" charset="0"/>
                <a:cs typeface="Arial" panose="020B0604020202020204" pitchFamily="34" charset="0"/>
              </a:rPr>
              <a:t>3. </a:t>
            </a:r>
            <a:r>
              <a:rPr lang="es-ES" sz="3100" dirty="0" err="1">
                <a:latin typeface="Arial" panose="020B0604020202020204" pitchFamily="34" charset="0"/>
                <a:cs typeface="Arial" panose="020B0604020202020204" pitchFamily="34" charset="0"/>
              </a:rPr>
              <a:t>Evaluation</a:t>
            </a:r>
            <a:r>
              <a:rPr lang="es-ES" sz="3100" dirty="0">
                <a:latin typeface="Arial" panose="020B0604020202020204" pitchFamily="34" charset="0"/>
                <a:cs typeface="Arial" panose="020B0604020202020204" pitchFamily="34" charset="0"/>
              </a:rPr>
              <a:t> </a:t>
            </a:r>
            <a:r>
              <a:rPr lang="es-ES" sz="3100" dirty="0" err="1">
                <a:latin typeface="Arial" panose="020B0604020202020204" pitchFamily="34" charset="0"/>
                <a:cs typeface="Arial" panose="020B0604020202020204" pitchFamily="34" charset="0"/>
              </a:rPr>
              <a:t>Methods</a:t>
            </a:r>
            <a:endParaRPr lang="es-ES" sz="3100" dirty="0">
              <a:latin typeface="Arial" panose="020B0604020202020204" pitchFamily="34" charset="0"/>
              <a:cs typeface="Arial" panose="020B0604020202020204" pitchFamily="34" charset="0"/>
            </a:endParaRPr>
          </a:p>
        </p:txBody>
      </p:sp>
      <p:sp>
        <p:nvSpPr>
          <p:cNvPr id="6" name="CuadroTexto 33">
            <a:extLst>
              <a:ext uri="{FF2B5EF4-FFF2-40B4-BE49-F238E27FC236}">
                <a16:creationId xmlns:a16="http://schemas.microsoft.com/office/drawing/2014/main" id="{93B7B04B-C7B9-AA0D-679A-75BF104394C1}"/>
              </a:ext>
            </a:extLst>
          </p:cNvPr>
          <p:cNvSpPr txBox="1"/>
          <p:nvPr/>
        </p:nvSpPr>
        <p:spPr>
          <a:xfrm>
            <a:off x="5099040" y="1513248"/>
            <a:ext cx="34700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Root Mean Squared Error</a:t>
            </a:r>
          </a:p>
        </p:txBody>
      </p:sp>
      <p:sp>
        <p:nvSpPr>
          <p:cNvPr id="7" name="CuadroTexto 3">
            <a:extLst>
              <a:ext uri="{FF2B5EF4-FFF2-40B4-BE49-F238E27FC236}">
                <a16:creationId xmlns:a16="http://schemas.microsoft.com/office/drawing/2014/main" id="{004C4D90-18E1-7C55-6D85-255ACD74437C}"/>
              </a:ext>
            </a:extLst>
          </p:cNvPr>
          <p:cNvSpPr txBox="1"/>
          <p:nvPr/>
        </p:nvSpPr>
        <p:spPr>
          <a:xfrm>
            <a:off x="5157419" y="297708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n-lt"/>
                <a:cs typeface="+mn-lt"/>
              </a:rPr>
              <a:t>Diebold-Mariano test</a:t>
            </a:r>
            <a:endParaRPr lang="es-ES" sz="2000" b="1" dirty="0"/>
          </a:p>
        </p:txBody>
      </p:sp>
      <p:sp>
        <p:nvSpPr>
          <p:cNvPr id="8" name="CuadroTexto 5">
            <a:extLst>
              <a:ext uri="{FF2B5EF4-FFF2-40B4-BE49-F238E27FC236}">
                <a16:creationId xmlns:a16="http://schemas.microsoft.com/office/drawing/2014/main" id="{6EB4D52B-4448-62E2-97F8-3D2271FA8D46}"/>
              </a:ext>
            </a:extLst>
          </p:cNvPr>
          <p:cNvSpPr txBox="1"/>
          <p:nvPr/>
        </p:nvSpPr>
        <p:spPr>
          <a:xfrm>
            <a:off x="5131850" y="3525647"/>
            <a:ext cx="58147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Segoe UI"/>
              </a:rPr>
              <a:t>For comparing the forecast accuracy of two forecast model A and B</a:t>
            </a:r>
          </a:p>
          <a:p>
            <a:r>
              <a:rPr lang="en-US" sz="1600" dirty="0">
                <a:cs typeface="Segoe UI"/>
              </a:rPr>
              <a:t>Consider the difference loss function</a:t>
            </a:r>
            <a:endParaRPr lang="es-ES" sz="1600" dirty="0">
              <a:cs typeface="Segoe UI"/>
            </a:endParaRPr>
          </a:p>
        </p:txBody>
      </p:sp>
      <p:pic>
        <p:nvPicPr>
          <p:cNvPr id="9" name="Imagen 9">
            <a:extLst>
              <a:ext uri="{FF2B5EF4-FFF2-40B4-BE49-F238E27FC236}">
                <a16:creationId xmlns:a16="http://schemas.microsoft.com/office/drawing/2014/main" id="{7CE91F6C-F52D-74C4-814B-C6FA1977C763}"/>
              </a:ext>
            </a:extLst>
          </p:cNvPr>
          <p:cNvPicPr>
            <a:picLocks noChangeAspect="1"/>
          </p:cNvPicPr>
          <p:nvPr/>
        </p:nvPicPr>
        <p:blipFill>
          <a:blip r:embed="rId3"/>
          <a:stretch>
            <a:fillRect/>
          </a:stretch>
        </p:blipFill>
        <p:spPr>
          <a:xfrm>
            <a:off x="5550663" y="2020776"/>
            <a:ext cx="4024181" cy="690262"/>
          </a:xfrm>
          <a:prstGeom prst="rect">
            <a:avLst/>
          </a:prstGeom>
        </p:spPr>
      </p:pic>
      <p:pic>
        <p:nvPicPr>
          <p:cNvPr id="10" name="Picture 9" descr="A black letter on a white background&#10;&#10;Description automatically generated">
            <a:extLst>
              <a:ext uri="{FF2B5EF4-FFF2-40B4-BE49-F238E27FC236}">
                <a16:creationId xmlns:a16="http://schemas.microsoft.com/office/drawing/2014/main" id="{15BCFFD9-34E7-535D-C051-19DFCB1447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191" y="4158290"/>
            <a:ext cx="2527300" cy="406400"/>
          </a:xfrm>
          <a:prstGeom prst="rect">
            <a:avLst/>
          </a:prstGeom>
        </p:spPr>
      </p:pic>
      <p:sp>
        <p:nvSpPr>
          <p:cNvPr id="11" name="CuadroTexto 5">
            <a:extLst>
              <a:ext uri="{FF2B5EF4-FFF2-40B4-BE49-F238E27FC236}">
                <a16:creationId xmlns:a16="http://schemas.microsoft.com/office/drawing/2014/main" id="{8C4CB90C-1965-BF03-8E00-6D6AD02CA37E}"/>
              </a:ext>
            </a:extLst>
          </p:cNvPr>
          <p:cNvSpPr txBox="1"/>
          <p:nvPr/>
        </p:nvSpPr>
        <p:spPr>
          <a:xfrm>
            <a:off x="4467708" y="5948387"/>
            <a:ext cx="68658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Segoe UI"/>
              </a:rPr>
              <a:t>The n</a:t>
            </a:r>
            <a:r>
              <a:rPr lang="en-GB" sz="1600" b="0" i="0" dirty="0" err="1">
                <a:effectLst/>
                <a:latin typeface="Arial" panose="020B0604020202020204" pitchFamily="34" charset="0"/>
              </a:rPr>
              <a:t>ull</a:t>
            </a:r>
            <a:r>
              <a:rPr lang="en-GB" sz="1600" b="0" i="0" dirty="0">
                <a:effectLst/>
                <a:latin typeface="Arial" panose="020B0604020202020204" pitchFamily="34" charset="0"/>
              </a:rPr>
              <a:t> hypothesis will be rejected if the computed DM statistic </a:t>
            </a:r>
          </a:p>
          <a:p>
            <a:r>
              <a:rPr lang="en-GB" sz="1600" b="0" i="0" dirty="0">
                <a:effectLst/>
                <a:latin typeface="Arial" panose="020B0604020202020204" pitchFamily="34" charset="0"/>
              </a:rPr>
              <a:t>falls outside the range of </a:t>
            </a:r>
            <a:endParaRPr lang="es-ES" sz="1600" dirty="0">
              <a:cs typeface="Segoe UI"/>
            </a:endParaRPr>
          </a:p>
        </p:txBody>
      </p:sp>
      <p:pic>
        <p:nvPicPr>
          <p:cNvPr id="12" name="Picture 11" descr="A black and white symbol&#10;&#10;Description automatically generated">
            <a:extLst>
              <a:ext uri="{FF2B5EF4-FFF2-40B4-BE49-F238E27FC236}">
                <a16:creationId xmlns:a16="http://schemas.microsoft.com/office/drawing/2014/main" id="{06142A1C-3D3E-0BA3-E45E-9CD60980D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8987" y="5173049"/>
            <a:ext cx="2287745" cy="394001"/>
          </a:xfrm>
          <a:prstGeom prst="rect">
            <a:avLst/>
          </a:prstGeom>
        </p:spPr>
      </p:pic>
      <p:pic>
        <p:nvPicPr>
          <p:cNvPr id="13" name="Picture 12" descr="A black and white symbol&#10;&#10;Description automatically generated">
            <a:extLst>
              <a:ext uri="{FF2B5EF4-FFF2-40B4-BE49-F238E27FC236}">
                <a16:creationId xmlns:a16="http://schemas.microsoft.com/office/drawing/2014/main" id="{5029760C-C95A-AF6D-CC8E-8F237C14F4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7407" y="5185213"/>
            <a:ext cx="2209800" cy="317500"/>
          </a:xfrm>
          <a:prstGeom prst="rect">
            <a:avLst/>
          </a:prstGeom>
        </p:spPr>
      </p:pic>
      <p:sp>
        <p:nvSpPr>
          <p:cNvPr id="14" name="CuadroTexto 5">
            <a:extLst>
              <a:ext uri="{FF2B5EF4-FFF2-40B4-BE49-F238E27FC236}">
                <a16:creationId xmlns:a16="http://schemas.microsoft.com/office/drawing/2014/main" id="{6F412C22-AA75-F541-480B-66490F60383D}"/>
              </a:ext>
            </a:extLst>
          </p:cNvPr>
          <p:cNvSpPr txBox="1"/>
          <p:nvPr/>
        </p:nvSpPr>
        <p:spPr>
          <a:xfrm>
            <a:off x="5157419" y="4843026"/>
            <a:ext cx="58147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Segoe UI"/>
              </a:rPr>
              <a:t>The n</a:t>
            </a:r>
            <a:r>
              <a:rPr lang="en-GB" sz="1600" b="0" i="0" dirty="0" err="1">
                <a:effectLst/>
                <a:latin typeface="Arial" panose="020B0604020202020204" pitchFamily="34" charset="0"/>
              </a:rPr>
              <a:t>ull</a:t>
            </a:r>
            <a:r>
              <a:rPr lang="en-GB" sz="1600" b="0" i="0" dirty="0">
                <a:effectLst/>
                <a:latin typeface="Arial" panose="020B0604020202020204" pitchFamily="34" charset="0"/>
              </a:rPr>
              <a:t> hypothesis</a:t>
            </a:r>
            <a:endParaRPr lang="es-ES" sz="1600" dirty="0">
              <a:cs typeface="Segoe UI"/>
            </a:endParaRPr>
          </a:p>
        </p:txBody>
      </p:sp>
      <p:sp>
        <p:nvSpPr>
          <p:cNvPr id="15" name="CuadroTexto 5">
            <a:extLst>
              <a:ext uri="{FF2B5EF4-FFF2-40B4-BE49-F238E27FC236}">
                <a16:creationId xmlns:a16="http://schemas.microsoft.com/office/drawing/2014/main" id="{810589B0-48C5-2C8B-942A-697238D11E97}"/>
              </a:ext>
            </a:extLst>
          </p:cNvPr>
          <p:cNvSpPr txBox="1"/>
          <p:nvPr/>
        </p:nvSpPr>
        <p:spPr>
          <a:xfrm>
            <a:off x="7900619" y="5181580"/>
            <a:ext cx="19929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600" dirty="0">
                <a:cs typeface="Segoe UI"/>
              </a:rPr>
              <a:t>vs.</a:t>
            </a:r>
            <a:endParaRPr lang="es-ES" sz="1600" dirty="0">
              <a:cs typeface="Segoe UI"/>
            </a:endParaRPr>
          </a:p>
        </p:txBody>
      </p:sp>
      <p:pic>
        <p:nvPicPr>
          <p:cNvPr id="16" name="Picture 15">
            <a:extLst>
              <a:ext uri="{FF2B5EF4-FFF2-40B4-BE49-F238E27FC236}">
                <a16:creationId xmlns:a16="http://schemas.microsoft.com/office/drawing/2014/main" id="{91D1D272-0EF9-860A-6F8E-DED4C0519C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8835" y="6286941"/>
            <a:ext cx="1041986" cy="234154"/>
          </a:xfrm>
          <a:prstGeom prst="rect">
            <a:avLst/>
          </a:prstGeom>
        </p:spPr>
      </p:pic>
      <p:pic>
        <p:nvPicPr>
          <p:cNvPr id="17" name="Picture 16" descr="A logo with green and grey text&#10;&#10;Description automatically generated">
            <a:extLst>
              <a:ext uri="{FF2B5EF4-FFF2-40B4-BE49-F238E27FC236}">
                <a16:creationId xmlns:a16="http://schemas.microsoft.com/office/drawing/2014/main" id="{1522AADA-A5A0-5497-6AD9-0D67F47061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09329" y="110624"/>
            <a:ext cx="1182802" cy="591401"/>
          </a:xfrm>
          <a:prstGeom prst="rect">
            <a:avLst/>
          </a:prstGeom>
        </p:spPr>
      </p:pic>
    </p:spTree>
    <p:extLst>
      <p:ext uri="{BB962C8B-B14F-4D97-AF65-F5344CB8AC3E}">
        <p14:creationId xmlns:p14="http://schemas.microsoft.com/office/powerpoint/2010/main" val="3968929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4">
            <a:extLst>
              <a:ext uri="{FF2B5EF4-FFF2-40B4-BE49-F238E27FC236}">
                <a16:creationId xmlns:a16="http://schemas.microsoft.com/office/drawing/2014/main" id="{AE59343E-F28D-6799-0A02-B14D143BB0F8}"/>
              </a:ext>
            </a:extLst>
          </p:cNvPr>
          <p:cNvSpPr txBox="1">
            <a:spLocks/>
          </p:cNvSpPr>
          <p:nvPr/>
        </p:nvSpPr>
        <p:spPr>
          <a:xfrm>
            <a:off x="548433" y="342893"/>
            <a:ext cx="9138153" cy="457101"/>
          </a:xfrm>
          <a:prstGeom prst="rect">
            <a:avLst/>
          </a:prstGeom>
        </p:spPr>
        <p:txBody>
          <a:bodyPr vert="horz" lIns="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700" dirty="0">
                <a:latin typeface="Arial" panose="020B0604020202020204" pitchFamily="34" charset="0"/>
                <a:cs typeface="Arial" panose="020B0604020202020204" pitchFamily="34" charset="0"/>
              </a:rPr>
              <a:t>4. </a:t>
            </a:r>
            <a:r>
              <a:rPr lang="es-ES" sz="3700" dirty="0" err="1">
                <a:latin typeface="Arial" panose="020B0604020202020204" pitchFamily="34" charset="0"/>
                <a:cs typeface="Arial" panose="020B0604020202020204" pitchFamily="34" charset="0"/>
              </a:rPr>
              <a:t>Results</a:t>
            </a:r>
            <a:r>
              <a:rPr lang="es-ES" sz="3700"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rPr>
              <a:t>Hyperparameter</a:t>
            </a:r>
            <a:endParaRPr lang="es-ES" sz="3700" dirty="0">
              <a:latin typeface="Arial" panose="020B0604020202020204" pitchFamily="34" charset="0"/>
              <a:cs typeface="Arial" panose="020B0604020202020204" pitchFamily="34" charset="0"/>
            </a:endParaRPr>
          </a:p>
        </p:txBody>
      </p:sp>
      <p:sp>
        <p:nvSpPr>
          <p:cNvPr id="5" name="Marcador de texto 33">
            <a:extLst>
              <a:ext uri="{FF2B5EF4-FFF2-40B4-BE49-F238E27FC236}">
                <a16:creationId xmlns:a16="http://schemas.microsoft.com/office/drawing/2014/main" id="{C6132159-64C5-A0A4-D9F0-5847055E1EF2}"/>
              </a:ext>
            </a:extLst>
          </p:cNvPr>
          <p:cNvSpPr txBox="1">
            <a:spLocks/>
          </p:cNvSpPr>
          <p:nvPr/>
        </p:nvSpPr>
        <p:spPr>
          <a:xfrm>
            <a:off x="3287957" y="6092140"/>
            <a:ext cx="6667487" cy="47675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ea typeface="+mn-lt"/>
                <a:cs typeface="+mn-lt"/>
              </a:rPr>
              <a:t>Figure 5: </a:t>
            </a:r>
            <a:r>
              <a:rPr lang="es-ES" sz="1600" dirty="0" err="1">
                <a:ea typeface="+mn-lt"/>
                <a:cs typeface="+mn-lt"/>
              </a:rPr>
              <a:t>Shrinkage</a:t>
            </a:r>
            <a:r>
              <a:rPr lang="es-ES" sz="1600" dirty="0">
                <a:ea typeface="+mn-lt"/>
                <a:cs typeface="+mn-lt"/>
              </a:rPr>
              <a:t> </a:t>
            </a:r>
            <a:r>
              <a:rPr lang="es-ES" sz="1600" dirty="0" err="1">
                <a:ea typeface="+mn-lt"/>
                <a:cs typeface="+mn-lt"/>
              </a:rPr>
              <a:t>behavior</a:t>
            </a:r>
            <a:r>
              <a:rPr lang="es-ES" sz="1600" dirty="0">
                <a:ea typeface="+mn-lt"/>
                <a:cs typeface="+mn-lt"/>
              </a:rPr>
              <a:t> </a:t>
            </a:r>
            <a:r>
              <a:rPr lang="es-ES" sz="1600" dirty="0" err="1">
                <a:ea typeface="+mn-lt"/>
                <a:cs typeface="+mn-lt"/>
              </a:rPr>
              <a:t>of</a:t>
            </a:r>
            <a:r>
              <a:rPr lang="es-ES" sz="1600" dirty="0">
                <a:ea typeface="+mn-lt"/>
                <a:cs typeface="+mn-lt"/>
              </a:rPr>
              <a:t> LASSO and Ridge </a:t>
            </a:r>
            <a:r>
              <a:rPr lang="es-ES" sz="1600" dirty="0" err="1">
                <a:ea typeface="+mn-lt"/>
                <a:cs typeface="+mn-lt"/>
              </a:rPr>
              <a:t>regression</a:t>
            </a:r>
            <a:r>
              <a:rPr lang="es-ES" sz="1600" dirty="0">
                <a:ea typeface="+mn-lt"/>
                <a:cs typeface="+mn-lt"/>
              </a:rPr>
              <a:t>.</a:t>
            </a:r>
            <a:endParaRPr lang="es-ES" sz="1600" dirty="0"/>
          </a:p>
        </p:txBody>
      </p:sp>
      <mc:AlternateContent xmlns:mc="http://schemas.openxmlformats.org/markup-compatibility/2006">
        <mc:Choice xmlns:a14="http://schemas.microsoft.com/office/drawing/2010/main" Requires="a14">
          <p:sp>
            <p:nvSpPr>
              <p:cNvPr id="6" name="CuadroTexto 48">
                <a:extLst>
                  <a:ext uri="{FF2B5EF4-FFF2-40B4-BE49-F238E27FC236}">
                    <a16:creationId xmlns:a16="http://schemas.microsoft.com/office/drawing/2014/main" id="{AE3550D2-A888-AD06-35DB-5D9C4DC1407C}"/>
                  </a:ext>
                </a:extLst>
              </p:cNvPr>
              <p:cNvSpPr txBox="1"/>
              <p:nvPr/>
            </p:nvSpPr>
            <p:spPr>
              <a:xfrm>
                <a:off x="387938" y="1013524"/>
                <a:ext cx="114161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Hyperparameter range:                                       over 100 steps, tunning and selected using 5-fold cross-validation</a:t>
                </a:r>
                <a:endParaRPr lang="de-DE"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ratio of Elastic Net is set at 0.5</a:t>
                </a:r>
              </a:p>
              <a:p>
                <a:pPr marL="285750" indent="-285750">
                  <a:buFont typeface="Arial" panose="020B0604020202020204" pitchFamily="34" charset="0"/>
                  <a:buChar char="•"/>
                </a:pPr>
                <a:r>
                  <a:rPr lang="en-US" dirty="0"/>
                  <a:t>﻿Best </a:t>
                </a:r>
                <a:r>
                  <a:rPr lang="el-GR" dirty="0"/>
                  <a:t>λ</a:t>
                </a:r>
                <a:r>
                  <a:rPr lang="en-US" dirty="0"/>
                  <a:t> value for Lasso around 0.00097, for Ridge regression around 4, and Elastic Net model around 0.000976</a:t>
                </a:r>
              </a:p>
            </p:txBody>
          </p:sp>
        </mc:Choice>
        <mc:Fallback>
          <p:sp>
            <p:nvSpPr>
              <p:cNvPr id="6" name="CuadroTexto 48">
                <a:extLst>
                  <a:ext uri="{FF2B5EF4-FFF2-40B4-BE49-F238E27FC236}">
                    <a16:creationId xmlns:a16="http://schemas.microsoft.com/office/drawing/2014/main" id="{AE3550D2-A888-AD06-35DB-5D9C4DC1407C}"/>
                  </a:ext>
                </a:extLst>
              </p:cNvPr>
              <p:cNvSpPr txBox="1">
                <a:spLocks noRot="1" noChangeAspect="1" noMove="1" noResize="1" noEditPoints="1" noAdjustHandles="1" noChangeArrowheads="1" noChangeShapeType="1" noTextEdit="1"/>
              </p:cNvSpPr>
              <p:nvPr/>
            </p:nvSpPr>
            <p:spPr>
              <a:xfrm>
                <a:off x="387938" y="1013524"/>
                <a:ext cx="11416124" cy="923330"/>
              </a:xfrm>
              <a:prstGeom prst="rect">
                <a:avLst/>
              </a:prstGeom>
              <a:blipFill>
                <a:blip r:embed="rId2"/>
                <a:stretch>
                  <a:fillRect l="-333" t="-2703" b="-9459"/>
                </a:stretch>
              </a:blipFill>
            </p:spPr>
            <p:txBody>
              <a:bodyPr/>
              <a:lstStyle/>
              <a:p>
                <a:r>
                  <a:rPr lang="en-DE">
                    <a:noFill/>
                  </a:rPr>
                  <a:t> </a:t>
                </a:r>
              </a:p>
            </p:txBody>
          </p:sp>
        </mc:Fallback>
      </mc:AlternateContent>
      <p:pic>
        <p:nvPicPr>
          <p:cNvPr id="7" name="Picture 6">
            <a:extLst>
              <a:ext uri="{FF2B5EF4-FFF2-40B4-BE49-F238E27FC236}">
                <a16:creationId xmlns:a16="http://schemas.microsoft.com/office/drawing/2014/main" id="{22A47D99-79AD-06FD-0204-1F8ED237F4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7688" y="1013524"/>
            <a:ext cx="1811866" cy="355600"/>
          </a:xfrm>
          <a:prstGeom prst="rect">
            <a:avLst/>
          </a:prstGeom>
        </p:spPr>
      </p:pic>
      <p:pic>
        <p:nvPicPr>
          <p:cNvPr id="8" name="Picture 7" descr="A graph of a graph with colored lines&#10;&#10;Description automatically generated with medium confidence">
            <a:extLst>
              <a:ext uri="{FF2B5EF4-FFF2-40B4-BE49-F238E27FC236}">
                <a16:creationId xmlns:a16="http://schemas.microsoft.com/office/drawing/2014/main" id="{D3C9EDCB-0516-F6E2-E9D8-E002C0FB51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143" y="1936854"/>
            <a:ext cx="11416125" cy="4134079"/>
          </a:xfrm>
          <a:prstGeom prst="rect">
            <a:avLst/>
          </a:prstGeom>
        </p:spPr>
      </p:pic>
      <p:pic>
        <p:nvPicPr>
          <p:cNvPr id="9" name="Picture 8" descr="A logo with green and grey text&#10;&#10;Description automatically generated">
            <a:extLst>
              <a:ext uri="{FF2B5EF4-FFF2-40B4-BE49-F238E27FC236}">
                <a16:creationId xmlns:a16="http://schemas.microsoft.com/office/drawing/2014/main" id="{4A36D343-554A-21AA-5866-10EB9AF1C5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9329" y="110624"/>
            <a:ext cx="1182802" cy="591401"/>
          </a:xfrm>
          <a:prstGeom prst="rect">
            <a:avLst/>
          </a:prstGeom>
        </p:spPr>
      </p:pic>
      <p:sp>
        <p:nvSpPr>
          <p:cNvPr id="10" name="TextBox 9">
            <a:extLst>
              <a:ext uri="{FF2B5EF4-FFF2-40B4-BE49-F238E27FC236}">
                <a16:creationId xmlns:a16="http://schemas.microsoft.com/office/drawing/2014/main" id="{2409546F-C18D-A9E2-0273-B1ACC5B64E24}"/>
              </a:ext>
            </a:extLst>
          </p:cNvPr>
          <p:cNvSpPr txBox="1"/>
          <p:nvPr/>
        </p:nvSpPr>
        <p:spPr>
          <a:xfrm>
            <a:off x="267143" y="6439599"/>
            <a:ext cx="11724988" cy="307777"/>
          </a:xfrm>
          <a:prstGeom prst="rect">
            <a:avLst/>
          </a:prstGeom>
          <a:noFill/>
        </p:spPr>
        <p:txBody>
          <a:bodyPr wrap="square" rtlCol="0">
            <a:spAutoFit/>
          </a:bodyPr>
          <a:lstStyle/>
          <a:p>
            <a:r>
              <a:rPr lang="en-GB" sz="1400" dirty="0"/>
              <a:t>Most important predictors: Switzerland’s Load DA, price last hour of the day before, Oil price </a:t>
            </a:r>
            <a:r>
              <a:rPr lang="en-GB" sz="1400" dirty="0" err="1"/>
              <a:t>fm</a:t>
            </a:r>
            <a:r>
              <a:rPr lang="en-GB" sz="1400" dirty="0"/>
              <a:t>, Italy’s Load DA, and France’s Load DA and Germany’s Load DA</a:t>
            </a:r>
            <a:endParaRPr lang="en-DE" sz="1400" dirty="0"/>
          </a:p>
        </p:txBody>
      </p:sp>
    </p:spTree>
    <p:extLst>
      <p:ext uri="{BB962C8B-B14F-4D97-AF65-F5344CB8AC3E}">
        <p14:creationId xmlns:p14="http://schemas.microsoft.com/office/powerpoint/2010/main" val="157754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4">
            <a:extLst>
              <a:ext uri="{FF2B5EF4-FFF2-40B4-BE49-F238E27FC236}">
                <a16:creationId xmlns:a16="http://schemas.microsoft.com/office/drawing/2014/main" id="{B6BF068C-5637-8785-60E4-D53F3BBC4509}"/>
              </a:ext>
            </a:extLst>
          </p:cNvPr>
          <p:cNvSpPr txBox="1">
            <a:spLocks/>
          </p:cNvSpPr>
          <p:nvPr/>
        </p:nvSpPr>
        <p:spPr>
          <a:xfrm>
            <a:off x="536710" y="364530"/>
            <a:ext cx="9138153" cy="457101"/>
          </a:xfrm>
          <a:prstGeom prst="rect">
            <a:avLst/>
          </a:prstGeom>
        </p:spPr>
        <p:txBody>
          <a:bodyPr vert="horz" lIns="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700" dirty="0">
                <a:latin typeface="Arial" panose="020B0604020202020204" pitchFamily="34" charset="0"/>
                <a:cs typeface="Arial" panose="020B0604020202020204" pitchFamily="34" charset="0"/>
              </a:rPr>
              <a:t>4- </a:t>
            </a:r>
            <a:r>
              <a:rPr lang="es-ES" sz="3700" dirty="0" err="1">
                <a:latin typeface="Arial" panose="020B0604020202020204" pitchFamily="34" charset="0"/>
                <a:cs typeface="Arial" panose="020B0604020202020204" pitchFamily="34" charset="0"/>
              </a:rPr>
              <a:t>Results</a:t>
            </a:r>
            <a:r>
              <a:rPr lang="es-ES" sz="3700" dirty="0">
                <a:latin typeface="Arial" panose="020B0604020202020204" pitchFamily="34" charset="0"/>
                <a:cs typeface="Arial" panose="020B0604020202020204" pitchFamily="34" charset="0"/>
              </a:rPr>
              <a:t> - </a:t>
            </a:r>
            <a:r>
              <a:rPr lang="en-US" sz="2400" dirty="0">
                <a:latin typeface="Arial" panose="020B0604020202020204" pitchFamily="34" charset="0"/>
                <a:ea typeface="+mn-lt"/>
                <a:cs typeface="Arial" panose="020B0604020202020204" pitchFamily="34" charset="0"/>
              </a:rPr>
              <a:t>Model Performance</a:t>
            </a:r>
            <a:endParaRPr lang="es-ES" sz="3700" dirty="0">
              <a:latin typeface="Arial" panose="020B0604020202020204" pitchFamily="34" charset="0"/>
              <a:cs typeface="Arial" panose="020B0604020202020204" pitchFamily="34" charset="0"/>
            </a:endParaRPr>
          </a:p>
        </p:txBody>
      </p:sp>
      <p:sp>
        <p:nvSpPr>
          <p:cNvPr id="5" name="Marcador de texto 33">
            <a:extLst>
              <a:ext uri="{FF2B5EF4-FFF2-40B4-BE49-F238E27FC236}">
                <a16:creationId xmlns:a16="http://schemas.microsoft.com/office/drawing/2014/main" id="{8F9F1A00-051C-E550-8B20-BE2163FF36A3}"/>
              </a:ext>
            </a:extLst>
          </p:cNvPr>
          <p:cNvSpPr txBox="1">
            <a:spLocks/>
          </p:cNvSpPr>
          <p:nvPr/>
        </p:nvSpPr>
        <p:spPr>
          <a:xfrm>
            <a:off x="3944993" y="5805177"/>
            <a:ext cx="5202407" cy="24745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ea typeface="+mn-lt"/>
                <a:cs typeface="+mn-lt"/>
              </a:rPr>
              <a:t>Figure 6: </a:t>
            </a:r>
            <a:r>
              <a:rPr lang="es-ES" sz="1600" dirty="0" err="1">
                <a:ea typeface="+mn-lt"/>
                <a:cs typeface="+mn-lt"/>
              </a:rPr>
              <a:t>RMSEs</a:t>
            </a:r>
            <a:r>
              <a:rPr lang="es-ES" sz="1600" dirty="0">
                <a:ea typeface="+mn-lt"/>
                <a:cs typeface="+mn-lt"/>
              </a:rPr>
              <a:t> </a:t>
            </a:r>
            <a:r>
              <a:rPr lang="es-ES" sz="1600" dirty="0" err="1">
                <a:ea typeface="+mn-lt"/>
                <a:cs typeface="+mn-lt"/>
              </a:rPr>
              <a:t>by</a:t>
            </a:r>
            <a:r>
              <a:rPr lang="es-ES" sz="1600" dirty="0">
                <a:ea typeface="+mn-lt"/>
                <a:cs typeface="+mn-lt"/>
              </a:rPr>
              <a:t> </a:t>
            </a:r>
            <a:r>
              <a:rPr lang="es-ES" sz="1600" dirty="0" err="1">
                <a:ea typeface="+mn-lt"/>
                <a:cs typeface="+mn-lt"/>
              </a:rPr>
              <a:t>different</a:t>
            </a:r>
            <a:r>
              <a:rPr lang="es-ES" sz="1600" dirty="0">
                <a:ea typeface="+mn-lt"/>
                <a:cs typeface="+mn-lt"/>
              </a:rPr>
              <a:t> </a:t>
            </a:r>
            <a:r>
              <a:rPr lang="es-ES" sz="1600" dirty="0" err="1">
                <a:ea typeface="+mn-lt"/>
                <a:cs typeface="+mn-lt"/>
              </a:rPr>
              <a:t>models</a:t>
            </a:r>
            <a:r>
              <a:rPr lang="es-ES" sz="1600" dirty="0">
                <a:ea typeface="+mn-lt"/>
                <a:cs typeface="+mn-lt"/>
              </a:rPr>
              <a:t> </a:t>
            </a:r>
            <a:r>
              <a:rPr lang="es-ES" sz="1600" dirty="0" err="1">
                <a:ea typeface="+mn-lt"/>
                <a:cs typeface="+mn-lt"/>
              </a:rPr>
              <a:t>for</a:t>
            </a:r>
            <a:r>
              <a:rPr lang="es-ES" sz="1600" dirty="0">
                <a:ea typeface="+mn-lt"/>
                <a:cs typeface="+mn-lt"/>
              </a:rPr>
              <a:t> </a:t>
            </a:r>
            <a:r>
              <a:rPr lang="es-ES" sz="1600" dirty="0" err="1">
                <a:ea typeface="+mn-lt"/>
                <a:cs typeface="+mn-lt"/>
              </a:rPr>
              <a:t>different</a:t>
            </a:r>
            <a:r>
              <a:rPr lang="es-ES" sz="1600" dirty="0">
                <a:ea typeface="+mn-lt"/>
                <a:cs typeface="+mn-lt"/>
              </a:rPr>
              <a:t> </a:t>
            </a:r>
            <a:r>
              <a:rPr lang="es-ES" sz="1600" dirty="0" err="1">
                <a:ea typeface="+mn-lt"/>
                <a:cs typeface="+mn-lt"/>
              </a:rPr>
              <a:t>hours</a:t>
            </a:r>
            <a:r>
              <a:rPr lang="es-ES" sz="1600" dirty="0">
                <a:ea typeface="+mn-lt"/>
                <a:cs typeface="+mn-lt"/>
              </a:rPr>
              <a:t>.</a:t>
            </a:r>
          </a:p>
        </p:txBody>
      </p:sp>
      <p:pic>
        <p:nvPicPr>
          <p:cNvPr id="7" name="Picture 6" descr="A graph of different colored lines&#10;&#10;Description automatically generated">
            <a:extLst>
              <a:ext uri="{FF2B5EF4-FFF2-40B4-BE49-F238E27FC236}">
                <a16:creationId xmlns:a16="http://schemas.microsoft.com/office/drawing/2014/main" id="{6C8E294D-9C48-1C92-4DEF-E08DA7B69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69" y="1339849"/>
            <a:ext cx="6763416" cy="4329113"/>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8847EF18-EC00-CF4C-9029-C90EF02E7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339850"/>
            <a:ext cx="6553200" cy="4194558"/>
          </a:xfrm>
          <a:prstGeom prst="rect">
            <a:avLst/>
          </a:prstGeom>
        </p:spPr>
      </p:pic>
      <p:pic>
        <p:nvPicPr>
          <p:cNvPr id="10" name="Picture 9" descr="A logo with green and grey text&#10;&#10;Description automatically generated">
            <a:extLst>
              <a:ext uri="{FF2B5EF4-FFF2-40B4-BE49-F238E27FC236}">
                <a16:creationId xmlns:a16="http://schemas.microsoft.com/office/drawing/2014/main" id="{57AF672A-C022-E167-491E-06ED2186B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9329" y="110624"/>
            <a:ext cx="1182802" cy="591401"/>
          </a:xfrm>
          <a:prstGeom prst="rect">
            <a:avLst/>
          </a:prstGeom>
        </p:spPr>
      </p:pic>
    </p:spTree>
    <p:extLst>
      <p:ext uri="{BB962C8B-B14F-4D97-AF65-F5344CB8AC3E}">
        <p14:creationId xmlns:p14="http://schemas.microsoft.com/office/powerpoint/2010/main" val="1373841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4">
            <a:extLst>
              <a:ext uri="{FF2B5EF4-FFF2-40B4-BE49-F238E27FC236}">
                <a16:creationId xmlns:a16="http://schemas.microsoft.com/office/drawing/2014/main" id="{668D6188-A31D-DC89-6222-B37421EAD959}"/>
              </a:ext>
            </a:extLst>
          </p:cNvPr>
          <p:cNvSpPr txBox="1">
            <a:spLocks/>
          </p:cNvSpPr>
          <p:nvPr/>
        </p:nvSpPr>
        <p:spPr>
          <a:xfrm>
            <a:off x="630495" y="413804"/>
            <a:ext cx="9138153" cy="457101"/>
          </a:xfrm>
          <a:prstGeom prst="rect">
            <a:avLst/>
          </a:prstGeom>
        </p:spPr>
        <p:txBody>
          <a:bodyPr vert="horz" lIns="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700" dirty="0">
                <a:latin typeface="Arial" panose="020B0604020202020204" pitchFamily="34" charset="0"/>
                <a:cs typeface="Arial" panose="020B0604020202020204" pitchFamily="34" charset="0"/>
              </a:rPr>
              <a:t>4. </a:t>
            </a:r>
            <a:r>
              <a:rPr lang="es-ES" sz="3700" dirty="0" err="1">
                <a:latin typeface="Arial" panose="020B0604020202020204" pitchFamily="34" charset="0"/>
                <a:cs typeface="Arial" panose="020B0604020202020204" pitchFamily="34" charset="0"/>
              </a:rPr>
              <a:t>Results</a:t>
            </a:r>
            <a:r>
              <a:rPr lang="es-ES" sz="3700" dirty="0">
                <a:latin typeface="Arial" panose="020B0604020202020204" pitchFamily="34" charset="0"/>
                <a:cs typeface="Arial" panose="020B0604020202020204" pitchFamily="34" charset="0"/>
              </a:rPr>
              <a:t> - </a:t>
            </a:r>
            <a:r>
              <a:rPr lang="en-US" sz="2400" dirty="0">
                <a:latin typeface="Arial" panose="020B0604020202020204" pitchFamily="34" charset="0"/>
                <a:ea typeface="+mn-lt"/>
                <a:cs typeface="Arial" panose="020B0604020202020204" pitchFamily="34" charset="0"/>
              </a:rPr>
              <a:t>Diebold-Mariano test</a:t>
            </a:r>
            <a:endParaRPr lang="es-ES" sz="3700" dirty="0">
              <a:latin typeface="Arial" panose="020B0604020202020204" pitchFamily="34" charset="0"/>
              <a:cs typeface="Arial" panose="020B0604020202020204" pitchFamily="34" charset="0"/>
            </a:endParaRPr>
          </a:p>
        </p:txBody>
      </p:sp>
      <p:sp>
        <p:nvSpPr>
          <p:cNvPr id="5" name="CuadroTexto 9">
            <a:extLst>
              <a:ext uri="{FF2B5EF4-FFF2-40B4-BE49-F238E27FC236}">
                <a16:creationId xmlns:a16="http://schemas.microsoft.com/office/drawing/2014/main" id="{B575F4F6-6A20-2892-D3FB-A8DD9E7E8283}"/>
              </a:ext>
            </a:extLst>
          </p:cNvPr>
          <p:cNvSpPr txBox="1"/>
          <p:nvPr/>
        </p:nvSpPr>
        <p:spPr>
          <a:xfrm>
            <a:off x="3929924" y="6338458"/>
            <a:ext cx="55800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Figure 7: DM test results</a:t>
            </a:r>
          </a:p>
        </p:txBody>
      </p:sp>
      <p:pic>
        <p:nvPicPr>
          <p:cNvPr id="6" name="Picture 5">
            <a:extLst>
              <a:ext uri="{FF2B5EF4-FFF2-40B4-BE49-F238E27FC236}">
                <a16:creationId xmlns:a16="http://schemas.microsoft.com/office/drawing/2014/main" id="{94493B59-0F2E-EAE4-AD51-CB7F9B422B46}"/>
              </a:ext>
            </a:extLst>
          </p:cNvPr>
          <p:cNvPicPr>
            <a:picLocks noChangeAspect="1"/>
          </p:cNvPicPr>
          <p:nvPr/>
        </p:nvPicPr>
        <p:blipFill>
          <a:blip r:embed="rId2">
            <a:extLst>
              <a:ext uri="{28A0092B-C50C-407E-A947-70E740481C1C}">
                <a14:useLocalDpi xmlns:a14="http://schemas.microsoft.com/office/drawing/2010/main" val="0"/>
              </a:ext>
            </a:extLst>
          </a:blip>
          <a:srcRect l="715" r="715"/>
          <a:stretch/>
        </p:blipFill>
        <p:spPr>
          <a:xfrm>
            <a:off x="2649565" y="1049145"/>
            <a:ext cx="5849665" cy="5395051"/>
          </a:xfrm>
          <a:prstGeom prst="rect">
            <a:avLst/>
          </a:prstGeom>
        </p:spPr>
      </p:pic>
      <p:pic>
        <p:nvPicPr>
          <p:cNvPr id="7" name="Picture 6" descr="A logo with green and grey text&#10;&#10;Description automatically generated">
            <a:extLst>
              <a:ext uri="{FF2B5EF4-FFF2-40B4-BE49-F238E27FC236}">
                <a16:creationId xmlns:a16="http://schemas.microsoft.com/office/drawing/2014/main" id="{E0939AA3-AB99-0226-11A4-505E96C70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879" y="110625"/>
            <a:ext cx="1139252" cy="569626"/>
          </a:xfrm>
          <a:prstGeom prst="rect">
            <a:avLst/>
          </a:prstGeom>
        </p:spPr>
      </p:pic>
    </p:spTree>
    <p:extLst>
      <p:ext uri="{BB962C8B-B14F-4D97-AF65-F5344CB8AC3E}">
        <p14:creationId xmlns:p14="http://schemas.microsoft.com/office/powerpoint/2010/main" val="3957771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4">
            <a:extLst>
              <a:ext uri="{FF2B5EF4-FFF2-40B4-BE49-F238E27FC236}">
                <a16:creationId xmlns:a16="http://schemas.microsoft.com/office/drawing/2014/main" id="{CAE9C88A-C73B-22C5-FE9B-7F8F5C5A1CB2}"/>
              </a:ext>
            </a:extLst>
          </p:cNvPr>
          <p:cNvSpPr txBox="1">
            <a:spLocks/>
          </p:cNvSpPr>
          <p:nvPr/>
        </p:nvSpPr>
        <p:spPr>
          <a:xfrm>
            <a:off x="454648" y="240352"/>
            <a:ext cx="9138153" cy="457101"/>
          </a:xfrm>
          <a:prstGeom prst="rect">
            <a:avLst/>
          </a:prstGeom>
        </p:spPr>
        <p:txBody>
          <a:bodyPr vert="horz" lIns="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999" indent="0">
              <a:buFont typeface="Arial" panose="020B0604020202020204" pitchFamily="34" charset="0"/>
              <a:buNone/>
            </a:pPr>
            <a:r>
              <a:rPr lang="es-ES" sz="3700" dirty="0">
                <a:latin typeface="Arial" panose="020B0604020202020204" pitchFamily="34" charset="0"/>
                <a:cs typeface="Arial" panose="020B0604020202020204" pitchFamily="34" charset="0"/>
              </a:rPr>
              <a:t>4. </a:t>
            </a:r>
            <a:r>
              <a:rPr lang="es-ES" sz="3700" dirty="0" err="1">
                <a:latin typeface="Arial" panose="020B0604020202020204" pitchFamily="34" charset="0"/>
                <a:cs typeface="Arial" panose="020B0604020202020204" pitchFamily="34" charset="0"/>
              </a:rPr>
              <a:t>Results</a:t>
            </a:r>
            <a:r>
              <a:rPr lang="es-ES" sz="3700" dirty="0">
                <a:latin typeface="Arial" panose="020B0604020202020204" pitchFamily="34" charset="0"/>
                <a:cs typeface="Arial" panose="020B0604020202020204" pitchFamily="34" charset="0"/>
              </a:rPr>
              <a:t> – </a:t>
            </a:r>
            <a:r>
              <a:rPr lang="en-US" sz="2400" dirty="0">
                <a:latin typeface="Arial" panose="020B0604020202020204" pitchFamily="34" charset="0"/>
                <a:ea typeface="+mn-lt"/>
                <a:cs typeface="Arial" panose="020B0604020202020204" pitchFamily="34" charset="0"/>
              </a:rPr>
              <a:t>Forecast visualization</a:t>
            </a:r>
            <a:endParaRPr lang="es-ES" sz="37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B8A9C70-D8FB-984D-54C8-B09024ED05BF}"/>
              </a:ext>
            </a:extLst>
          </p:cNvPr>
          <p:cNvPicPr>
            <a:picLocks noChangeAspect="1"/>
          </p:cNvPicPr>
          <p:nvPr/>
        </p:nvPicPr>
        <p:blipFill rotWithShape="1">
          <a:blip r:embed="rId2">
            <a:extLst>
              <a:ext uri="{28A0092B-C50C-407E-A947-70E740481C1C}">
                <a14:useLocalDpi xmlns:a14="http://schemas.microsoft.com/office/drawing/2010/main" val="0"/>
              </a:ext>
            </a:extLst>
          </a:blip>
          <a:srcRect b="8286"/>
          <a:stretch/>
        </p:blipFill>
        <p:spPr>
          <a:xfrm>
            <a:off x="99758" y="715392"/>
            <a:ext cx="5942476" cy="2912456"/>
          </a:xfrm>
          <a:prstGeom prst="rect">
            <a:avLst/>
          </a:prstGeom>
        </p:spPr>
      </p:pic>
      <p:pic>
        <p:nvPicPr>
          <p:cNvPr id="6" name="Picture 5">
            <a:extLst>
              <a:ext uri="{FF2B5EF4-FFF2-40B4-BE49-F238E27FC236}">
                <a16:creationId xmlns:a16="http://schemas.microsoft.com/office/drawing/2014/main" id="{A254EBAF-64D0-B89B-F2B2-F3CFBFA51477}"/>
              </a:ext>
            </a:extLst>
          </p:cNvPr>
          <p:cNvPicPr>
            <a:picLocks noChangeAspect="1"/>
          </p:cNvPicPr>
          <p:nvPr/>
        </p:nvPicPr>
        <p:blipFill rotWithShape="1">
          <a:blip r:embed="rId3">
            <a:extLst>
              <a:ext uri="{28A0092B-C50C-407E-A947-70E740481C1C}">
                <a14:useLocalDpi xmlns:a14="http://schemas.microsoft.com/office/drawing/2010/main" val="0"/>
              </a:ext>
            </a:extLst>
          </a:blip>
          <a:srcRect b="8009"/>
          <a:stretch/>
        </p:blipFill>
        <p:spPr>
          <a:xfrm>
            <a:off x="2702016" y="3756801"/>
            <a:ext cx="6506616" cy="3001108"/>
          </a:xfrm>
          <a:prstGeom prst="rect">
            <a:avLst/>
          </a:prstGeom>
        </p:spPr>
      </p:pic>
      <p:pic>
        <p:nvPicPr>
          <p:cNvPr id="7" name="Picture 6">
            <a:extLst>
              <a:ext uri="{FF2B5EF4-FFF2-40B4-BE49-F238E27FC236}">
                <a16:creationId xmlns:a16="http://schemas.microsoft.com/office/drawing/2014/main" id="{B9BAFCCC-5850-8D04-881C-2AB185789C1C}"/>
              </a:ext>
            </a:extLst>
          </p:cNvPr>
          <p:cNvPicPr>
            <a:picLocks noChangeAspect="1"/>
          </p:cNvPicPr>
          <p:nvPr/>
        </p:nvPicPr>
        <p:blipFill rotWithShape="1">
          <a:blip r:embed="rId4">
            <a:extLst>
              <a:ext uri="{28A0092B-C50C-407E-A947-70E740481C1C}">
                <a14:useLocalDpi xmlns:a14="http://schemas.microsoft.com/office/drawing/2010/main" val="0"/>
              </a:ext>
            </a:extLst>
          </a:blip>
          <a:srcRect b="8286"/>
          <a:stretch/>
        </p:blipFill>
        <p:spPr>
          <a:xfrm>
            <a:off x="6149767" y="791237"/>
            <a:ext cx="5807389" cy="2860148"/>
          </a:xfrm>
          <a:prstGeom prst="rect">
            <a:avLst/>
          </a:prstGeom>
        </p:spPr>
      </p:pic>
      <p:pic>
        <p:nvPicPr>
          <p:cNvPr id="8" name="Picture 7" descr="A logo with green and grey text&#10;&#10;Description automatically generated">
            <a:extLst>
              <a:ext uri="{FF2B5EF4-FFF2-40B4-BE49-F238E27FC236}">
                <a16:creationId xmlns:a16="http://schemas.microsoft.com/office/drawing/2014/main" id="{D7662FEC-2076-36C0-06E7-5702ED46E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2879" y="110625"/>
            <a:ext cx="1139252" cy="569626"/>
          </a:xfrm>
          <a:prstGeom prst="rect">
            <a:avLst/>
          </a:prstGeom>
        </p:spPr>
      </p:pic>
    </p:spTree>
    <p:extLst>
      <p:ext uri="{BB962C8B-B14F-4D97-AF65-F5344CB8AC3E}">
        <p14:creationId xmlns:p14="http://schemas.microsoft.com/office/powerpoint/2010/main" val="379245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1A4873-64D0-418B-BA9D-D99C52A5F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5516C1EB-8D62-4BF0-92B5-02E6AE43B1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 name="Rectangle 16">
            <a:extLst>
              <a:ext uri="{FF2B5EF4-FFF2-40B4-BE49-F238E27FC236}">
                <a16:creationId xmlns:a16="http://schemas.microsoft.com/office/drawing/2014/main" id="{A737E5B8-8F31-4942-B159-B213C4D6D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D12128B6-ED88-4712-866F-66C86EE34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5" name="Picture 4">
            <a:extLst>
              <a:ext uri="{FF2B5EF4-FFF2-40B4-BE49-F238E27FC236}">
                <a16:creationId xmlns:a16="http://schemas.microsoft.com/office/drawing/2014/main" id="{32468C51-9BB2-E19C-812E-BDEC2F27D2D1}"/>
              </a:ext>
            </a:extLst>
          </p:cNvPr>
          <p:cNvPicPr>
            <a:picLocks noChangeAspect="1"/>
          </p:cNvPicPr>
          <p:nvPr/>
        </p:nvPicPr>
        <p:blipFill rotWithShape="1">
          <a:blip r:embed="rId3">
            <a:extLst>
              <a:ext uri="{28A0092B-C50C-407E-A947-70E740481C1C}">
                <a14:useLocalDpi xmlns:a14="http://schemas.microsoft.com/office/drawing/2010/main" val="0"/>
              </a:ext>
            </a:extLst>
          </a:blip>
          <a:srcRect b="6764"/>
          <a:stretch/>
        </p:blipFill>
        <p:spPr>
          <a:xfrm>
            <a:off x="4330993" y="55565"/>
            <a:ext cx="7192791" cy="3198082"/>
          </a:xfrm>
          <a:prstGeom prst="rect">
            <a:avLst/>
          </a:prstGeom>
        </p:spPr>
      </p:pic>
      <p:pic>
        <p:nvPicPr>
          <p:cNvPr id="6" name="Picture 5">
            <a:extLst>
              <a:ext uri="{FF2B5EF4-FFF2-40B4-BE49-F238E27FC236}">
                <a16:creationId xmlns:a16="http://schemas.microsoft.com/office/drawing/2014/main" id="{771B02E7-206D-9623-B0C2-00C8CE1323A9}"/>
              </a:ext>
            </a:extLst>
          </p:cNvPr>
          <p:cNvPicPr>
            <a:picLocks noChangeAspect="1"/>
          </p:cNvPicPr>
          <p:nvPr/>
        </p:nvPicPr>
        <p:blipFill rotWithShape="1">
          <a:blip r:embed="rId4">
            <a:extLst>
              <a:ext uri="{28A0092B-C50C-407E-A947-70E740481C1C}">
                <a14:useLocalDpi xmlns:a14="http://schemas.microsoft.com/office/drawing/2010/main" val="0"/>
              </a:ext>
            </a:extLst>
          </a:blip>
          <a:srcRect b="6094"/>
          <a:stretch/>
        </p:blipFill>
        <p:spPr>
          <a:xfrm>
            <a:off x="4275361" y="3309211"/>
            <a:ext cx="7351646" cy="3365522"/>
          </a:xfrm>
          <a:prstGeom prst="rect">
            <a:avLst/>
          </a:prstGeom>
        </p:spPr>
      </p:pic>
      <p:sp>
        <p:nvSpPr>
          <p:cNvPr id="7" name="Textplatzhalter 4">
            <a:extLst>
              <a:ext uri="{FF2B5EF4-FFF2-40B4-BE49-F238E27FC236}">
                <a16:creationId xmlns:a16="http://schemas.microsoft.com/office/drawing/2014/main" id="{14A90142-915B-8B02-8584-B1DBE1C2B3E0}"/>
              </a:ext>
            </a:extLst>
          </p:cNvPr>
          <p:cNvSpPr txBox="1">
            <a:spLocks/>
          </p:cNvSpPr>
          <p:nvPr/>
        </p:nvSpPr>
        <p:spPr>
          <a:xfrm>
            <a:off x="745455" y="2875986"/>
            <a:ext cx="3261567" cy="2115986"/>
          </a:xfrm>
          <a:prstGeom prst="rect">
            <a:avLst/>
          </a:prstGeom>
        </p:spPr>
        <p:txBody>
          <a:bodyPr vert="horz" lIns="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999" indent="0">
              <a:buFont typeface="Arial" panose="020B0604020202020204" pitchFamily="34" charset="0"/>
              <a:buNone/>
            </a:pPr>
            <a:r>
              <a:rPr lang="es-ES" sz="3700" dirty="0">
                <a:latin typeface="Arial" panose="020B0604020202020204" pitchFamily="34" charset="0"/>
                <a:cs typeface="Arial" panose="020B0604020202020204" pitchFamily="34" charset="0"/>
              </a:rPr>
              <a:t>4. </a:t>
            </a:r>
            <a:r>
              <a:rPr lang="es-ES" sz="3700" dirty="0" err="1">
                <a:latin typeface="Arial" panose="020B0604020202020204" pitchFamily="34" charset="0"/>
                <a:cs typeface="Arial" panose="020B0604020202020204" pitchFamily="34" charset="0"/>
              </a:rPr>
              <a:t>Results</a:t>
            </a:r>
            <a:r>
              <a:rPr lang="es-ES" sz="3700" dirty="0">
                <a:latin typeface="Arial" panose="020B0604020202020204" pitchFamily="34" charset="0"/>
                <a:cs typeface="Arial" panose="020B0604020202020204" pitchFamily="34" charset="0"/>
              </a:rPr>
              <a:t> </a:t>
            </a:r>
          </a:p>
          <a:p>
            <a:pPr marL="35999" indent="0">
              <a:buFont typeface="Arial" panose="020B0604020202020204" pitchFamily="34" charset="0"/>
              <a:buNone/>
            </a:pPr>
            <a:r>
              <a:rPr lang="en-US" sz="2400" dirty="0">
                <a:latin typeface="Arial" panose="020B0604020202020204" pitchFamily="34" charset="0"/>
                <a:ea typeface="+mn-lt"/>
                <a:cs typeface="Arial" panose="020B0604020202020204" pitchFamily="34" charset="0"/>
              </a:rPr>
              <a:t>Forecast visualization</a:t>
            </a:r>
            <a:endParaRPr lang="es-ES" sz="3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6026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texto 4">
            <a:extLst>
              <a:ext uri="{FF2B5EF4-FFF2-40B4-BE49-F238E27FC236}">
                <a16:creationId xmlns:a16="http://schemas.microsoft.com/office/drawing/2014/main" id="{0AD2027D-9399-1425-F077-41560DC55724}"/>
              </a:ext>
            </a:extLst>
          </p:cNvPr>
          <p:cNvSpPr txBox="1">
            <a:spLocks/>
          </p:cNvSpPr>
          <p:nvPr/>
        </p:nvSpPr>
        <p:spPr>
          <a:xfrm>
            <a:off x="4368464" y="264130"/>
            <a:ext cx="4840010" cy="122172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600" dirty="0">
                <a:latin typeface="Arial" panose="020B0604020202020204" pitchFamily="34" charset="0"/>
                <a:ea typeface="+mj-ea"/>
                <a:cs typeface="Arial" panose="020B0604020202020204" pitchFamily="34" charset="0"/>
              </a:rPr>
              <a:t>5 - Conclusions</a:t>
            </a:r>
          </a:p>
        </p:txBody>
      </p:sp>
      <p:pic>
        <p:nvPicPr>
          <p:cNvPr id="4" name="Picture 4" descr="Lightbulb idea concept">
            <a:extLst>
              <a:ext uri="{FF2B5EF4-FFF2-40B4-BE49-F238E27FC236}">
                <a16:creationId xmlns:a16="http://schemas.microsoft.com/office/drawing/2014/main" id="{8FAC1D48-BF83-4C8E-CB06-1D90FC43F4EE}"/>
              </a:ext>
            </a:extLst>
          </p:cNvPr>
          <p:cNvPicPr>
            <a:picLocks noChangeAspect="1"/>
          </p:cNvPicPr>
          <p:nvPr/>
        </p:nvPicPr>
        <p:blipFill rotWithShape="1">
          <a:blip r:embed="rId2"/>
          <a:srcRect r="40466" b="-1"/>
          <a:stretch/>
        </p:blipFill>
        <p:spPr>
          <a:xfrm>
            <a:off x="0" y="105514"/>
            <a:ext cx="4994011" cy="662353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Marcador de texto 1">
            <a:extLst>
              <a:ext uri="{FF2B5EF4-FFF2-40B4-BE49-F238E27FC236}">
                <a16:creationId xmlns:a16="http://schemas.microsoft.com/office/drawing/2014/main" id="{45C6A456-3C1C-BC90-4829-D00DC00295D1}"/>
              </a:ext>
            </a:extLst>
          </p:cNvPr>
          <p:cNvSpPr txBox="1">
            <a:spLocks/>
          </p:cNvSpPr>
          <p:nvPr/>
        </p:nvSpPr>
        <p:spPr>
          <a:xfrm>
            <a:off x="3481753" y="1230925"/>
            <a:ext cx="8710247" cy="5271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1310"/>
            <a:r>
              <a:rPr lang="en-US" sz="1800" dirty="0"/>
              <a:t>LASSO-based models have close RMSE results</a:t>
            </a:r>
          </a:p>
          <a:p>
            <a:pPr marL="321310"/>
            <a:endParaRPr lang="en-US" sz="1800" dirty="0"/>
          </a:p>
          <a:p>
            <a:pPr marL="321310"/>
            <a:r>
              <a:rPr lang="en-US" sz="1800" dirty="0"/>
              <a:t>LASSO outperforms other models in the validation set.</a:t>
            </a:r>
          </a:p>
          <a:p>
            <a:pPr marL="321310"/>
            <a:endParaRPr lang="en-US" sz="1800" dirty="0"/>
          </a:p>
          <a:p>
            <a:pPr marL="321310"/>
            <a:r>
              <a:rPr lang="en-US" sz="1800" dirty="0"/>
              <a:t>Ridge regression stands out as the best performer in out-of-sample testing set</a:t>
            </a:r>
          </a:p>
          <a:p>
            <a:pPr marL="321310"/>
            <a:endParaRPr lang="en-US" sz="1800" dirty="0"/>
          </a:p>
          <a:p>
            <a:pPr marL="321310"/>
            <a:r>
              <a:rPr lang="en-US" sz="1800" dirty="0"/>
              <a:t>The naive and expert has the worst performance, the need for more sophisticated model with other predictors than only use the historical DA price</a:t>
            </a:r>
          </a:p>
          <a:p>
            <a:pPr marL="321310"/>
            <a:endParaRPr lang="en-US" sz="1800" dirty="0"/>
          </a:p>
          <a:p>
            <a:pPr marL="321310"/>
            <a:r>
              <a:rPr lang="en-US" sz="1800" dirty="0"/>
              <a:t>The Diebold-Mariano test emphasizes the forecast power of Ridge regression in practical scenarios</a:t>
            </a:r>
          </a:p>
          <a:p>
            <a:pPr marL="321310"/>
            <a:endParaRPr lang="en-US" sz="1800" dirty="0"/>
          </a:p>
          <a:p>
            <a:pPr marL="321310"/>
            <a:r>
              <a:rPr lang="en-US" sz="1800" dirty="0"/>
              <a:t>The study underscores the importance of incorporating covariates and the advantage of LASSO-based models in forecasting</a:t>
            </a:r>
          </a:p>
        </p:txBody>
      </p:sp>
      <p:pic>
        <p:nvPicPr>
          <p:cNvPr id="7" name="Picture 6" descr="A logo with green and grey text&#10;&#10;Description automatically generated">
            <a:extLst>
              <a:ext uri="{FF2B5EF4-FFF2-40B4-BE49-F238E27FC236}">
                <a16:creationId xmlns:a16="http://schemas.microsoft.com/office/drawing/2014/main" id="{A64C3439-51E0-9241-D611-163079DAB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9329" y="110624"/>
            <a:ext cx="1182802" cy="591401"/>
          </a:xfrm>
          <a:prstGeom prst="rect">
            <a:avLst/>
          </a:prstGeom>
        </p:spPr>
      </p:pic>
    </p:spTree>
    <p:extLst>
      <p:ext uri="{BB962C8B-B14F-4D97-AF65-F5344CB8AC3E}">
        <p14:creationId xmlns:p14="http://schemas.microsoft.com/office/powerpoint/2010/main" val="3624010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C4A968-7C54-F4F7-3C71-DB7F34ED07EE}"/>
              </a:ext>
            </a:extLst>
          </p:cNvPr>
          <p:cNvSpPr>
            <a:spLocks noGrp="1"/>
          </p:cNvSpPr>
          <p:nvPr>
            <p:ph type="title"/>
          </p:nvPr>
        </p:nvSpPr>
        <p:spPr>
          <a:xfrm>
            <a:off x="5684623" y="1814934"/>
            <a:ext cx="6251110" cy="1783080"/>
          </a:xfrm>
        </p:spPr>
        <p:txBody>
          <a:bodyPr anchor="b">
            <a:normAutofit/>
          </a:bodyPr>
          <a:lstStyle/>
          <a:p>
            <a:r>
              <a:rPr lang="es-ES" sz="5400" dirty="0" err="1">
                <a:latin typeface="Arial" panose="020B0604020202020204" pitchFamily="34" charset="0"/>
                <a:cs typeface="Arial" panose="020B0604020202020204" pitchFamily="34" charset="0"/>
              </a:rPr>
              <a:t>Thank</a:t>
            </a:r>
            <a:r>
              <a:rPr lang="es-ES" sz="5400" dirty="0">
                <a:latin typeface="Arial" panose="020B0604020202020204" pitchFamily="34" charset="0"/>
                <a:cs typeface="Arial" panose="020B0604020202020204" pitchFamily="34" charset="0"/>
              </a:rPr>
              <a:t> </a:t>
            </a:r>
            <a:r>
              <a:rPr lang="es-ES" sz="5400" dirty="0" err="1">
                <a:latin typeface="Arial" panose="020B0604020202020204" pitchFamily="34" charset="0"/>
                <a:cs typeface="Arial" panose="020B0604020202020204" pitchFamily="34" charset="0"/>
              </a:rPr>
              <a:t>You</a:t>
            </a:r>
            <a:endParaRPr lang="es-ES" sz="5400" dirty="0">
              <a:latin typeface="Arial" panose="020B0604020202020204" pitchFamily="34" charset="0"/>
              <a:cs typeface="Arial" panose="020B0604020202020204" pitchFamily="34" charset="0"/>
            </a:endParaRPr>
          </a:p>
        </p:txBody>
      </p:sp>
      <p:pic>
        <p:nvPicPr>
          <p:cNvPr id="26" name="Picture 7" descr="White puzzle with one red piece">
            <a:extLst>
              <a:ext uri="{FF2B5EF4-FFF2-40B4-BE49-F238E27FC236}">
                <a16:creationId xmlns:a16="http://schemas.microsoft.com/office/drawing/2014/main" id="{6C4EC4EF-75C7-75CC-545B-71B466CDBA85}"/>
              </a:ext>
            </a:extLst>
          </p:cNvPr>
          <p:cNvPicPr>
            <a:picLocks noChangeAspect="1"/>
          </p:cNvPicPr>
          <p:nvPr/>
        </p:nvPicPr>
        <p:blipFill rotWithShape="1">
          <a:blip r:embed="rId2"/>
          <a:srcRect l="28880" t="4806" r="30039" b="-137"/>
          <a:stretch/>
        </p:blipFill>
        <p:spPr>
          <a:xfrm>
            <a:off x="1" y="329184"/>
            <a:ext cx="5008475" cy="653766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060191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85DB-8C4A-7C7A-2369-E270D85DA6B3}"/>
              </a:ext>
            </a:extLst>
          </p:cNvPr>
          <p:cNvSpPr>
            <a:spLocks noGrp="1"/>
          </p:cNvSpPr>
          <p:nvPr>
            <p:ph type="title"/>
          </p:nvPr>
        </p:nvSpPr>
        <p:spPr/>
        <p:txBody>
          <a:bodyPr>
            <a:normAutofit/>
          </a:bodyPr>
          <a:lstStyle/>
          <a:p>
            <a:r>
              <a:rPr lang="es-ES" sz="4400" b="1" dirty="0">
                <a:ea typeface="+mn-lt"/>
                <a:cs typeface="+mn-lt"/>
              </a:rPr>
              <a:t>6 -  </a:t>
            </a:r>
            <a:r>
              <a:rPr lang="es-ES" sz="4400" b="1" dirty="0" err="1">
                <a:ea typeface="+mn-lt"/>
                <a:cs typeface="+mn-lt"/>
              </a:rPr>
              <a:t>Bibliography</a:t>
            </a:r>
            <a:br>
              <a:rPr lang="es-ES" sz="4400" b="1" dirty="0">
                <a:cs typeface="Calibri"/>
              </a:rPr>
            </a:br>
            <a:endParaRPr lang="en-DE" dirty="0"/>
          </a:p>
        </p:txBody>
      </p:sp>
      <p:sp>
        <p:nvSpPr>
          <p:cNvPr id="3" name="Content Placeholder 2">
            <a:extLst>
              <a:ext uri="{FF2B5EF4-FFF2-40B4-BE49-F238E27FC236}">
                <a16:creationId xmlns:a16="http://schemas.microsoft.com/office/drawing/2014/main" id="{97DAC363-2A5F-9469-E2C1-8ABA58732FB3}"/>
              </a:ext>
            </a:extLst>
          </p:cNvPr>
          <p:cNvSpPr>
            <a:spLocks noGrp="1"/>
          </p:cNvSpPr>
          <p:nvPr>
            <p:ph idx="1"/>
          </p:nvPr>
        </p:nvSpPr>
        <p:spPr>
          <a:xfrm>
            <a:off x="838200" y="1866378"/>
            <a:ext cx="10515600" cy="4761522"/>
          </a:xfrm>
        </p:spPr>
        <p:txBody>
          <a:bodyPr>
            <a:normAutofit/>
          </a:bodyPr>
          <a:lstStyle/>
          <a:p>
            <a:r>
              <a:rPr lang="es-ES" sz="1800" dirty="0">
                <a:cs typeface="Calibri"/>
              </a:rPr>
              <a:t>﻿Eric </a:t>
            </a:r>
            <a:r>
              <a:rPr lang="es-ES" sz="1800" dirty="0" err="1">
                <a:cs typeface="Calibri"/>
              </a:rPr>
              <a:t>Ghysels</a:t>
            </a:r>
            <a:r>
              <a:rPr lang="es-ES" sz="1800" dirty="0">
                <a:cs typeface="Calibri"/>
              </a:rPr>
              <a:t> </a:t>
            </a:r>
            <a:r>
              <a:rPr lang="es-ES" sz="1800" dirty="0" err="1">
                <a:cs typeface="Calibri"/>
              </a:rPr>
              <a:t>Andrii</a:t>
            </a:r>
            <a:r>
              <a:rPr lang="es-ES" sz="1800" dirty="0">
                <a:cs typeface="Calibri"/>
              </a:rPr>
              <a:t> </a:t>
            </a:r>
            <a:r>
              <a:rPr lang="es-ES" sz="1800" dirty="0" err="1">
                <a:cs typeface="Calibri"/>
              </a:rPr>
              <a:t>Babii</a:t>
            </a:r>
            <a:r>
              <a:rPr lang="es-ES" sz="1800" dirty="0">
                <a:cs typeface="Calibri"/>
              </a:rPr>
              <a:t> and </a:t>
            </a:r>
            <a:r>
              <a:rPr lang="es-ES" sz="1800" dirty="0" err="1">
                <a:cs typeface="Calibri"/>
              </a:rPr>
              <a:t>Jonas</a:t>
            </a:r>
            <a:r>
              <a:rPr lang="es-ES" sz="1800" dirty="0">
                <a:cs typeface="Calibri"/>
              </a:rPr>
              <a:t> </a:t>
            </a:r>
            <a:r>
              <a:rPr lang="es-ES" sz="1800" dirty="0" err="1">
                <a:cs typeface="Calibri"/>
              </a:rPr>
              <a:t>Striaukas</a:t>
            </a:r>
            <a:r>
              <a:rPr lang="es-ES" sz="1800" dirty="0">
                <a:cs typeface="Calibri"/>
              </a:rPr>
              <a:t>. </a:t>
            </a:r>
            <a:r>
              <a:rPr lang="es-ES" sz="1800" dirty="0" err="1">
                <a:cs typeface="Calibri"/>
              </a:rPr>
              <a:t>Econometrics</a:t>
            </a:r>
            <a:r>
              <a:rPr lang="es-ES" sz="1800" dirty="0">
                <a:cs typeface="Calibri"/>
              </a:rPr>
              <a:t> </a:t>
            </a:r>
            <a:r>
              <a:rPr lang="es-ES" sz="1800" dirty="0" err="1">
                <a:cs typeface="Calibri"/>
              </a:rPr>
              <a:t>of</a:t>
            </a:r>
            <a:r>
              <a:rPr lang="es-ES" sz="1800" dirty="0">
                <a:cs typeface="Calibri"/>
              </a:rPr>
              <a:t> Machine </a:t>
            </a:r>
            <a:r>
              <a:rPr lang="es-ES" sz="1800" dirty="0" err="1">
                <a:cs typeface="Calibri"/>
              </a:rPr>
              <a:t>Learning</a:t>
            </a:r>
            <a:r>
              <a:rPr lang="es-ES" sz="1800" dirty="0">
                <a:cs typeface="Calibri"/>
              </a:rPr>
              <a:t> </a:t>
            </a:r>
            <a:r>
              <a:rPr lang="es-ES" sz="1800" dirty="0" err="1">
                <a:cs typeface="Calibri"/>
              </a:rPr>
              <a:t>Methods</a:t>
            </a:r>
            <a:r>
              <a:rPr lang="es-ES" sz="1800" dirty="0">
                <a:cs typeface="Calibri"/>
              </a:rPr>
              <a:t> in </a:t>
            </a:r>
            <a:r>
              <a:rPr lang="es-ES" sz="1800" dirty="0" err="1">
                <a:cs typeface="Calibri"/>
              </a:rPr>
              <a:t>Economic</a:t>
            </a:r>
            <a:r>
              <a:rPr lang="es-ES" sz="1800" dirty="0">
                <a:cs typeface="Calibri"/>
              </a:rPr>
              <a:t> </a:t>
            </a:r>
            <a:r>
              <a:rPr lang="es-ES" sz="1800" dirty="0" err="1">
                <a:cs typeface="Calibri"/>
              </a:rPr>
              <a:t>Forecasting</a:t>
            </a:r>
            <a:r>
              <a:rPr lang="es-ES" sz="1800" dirty="0">
                <a:cs typeface="Calibri"/>
              </a:rPr>
              <a:t>, 2023</a:t>
            </a:r>
          </a:p>
          <a:p>
            <a:r>
              <a:rPr lang="es-ES" sz="1800" dirty="0" err="1">
                <a:ea typeface="+mn-lt"/>
                <a:cs typeface="+mn-lt"/>
              </a:rPr>
              <a:t>European-Commission</a:t>
            </a:r>
            <a:r>
              <a:rPr lang="es-ES" sz="1800" dirty="0">
                <a:ea typeface="+mn-lt"/>
                <a:cs typeface="+mn-lt"/>
              </a:rPr>
              <a:t>. </a:t>
            </a:r>
            <a:r>
              <a:rPr lang="es-ES" sz="1800" dirty="0" err="1">
                <a:ea typeface="+mn-lt"/>
                <a:cs typeface="+mn-lt"/>
              </a:rPr>
              <a:t>State</a:t>
            </a:r>
            <a:r>
              <a:rPr lang="es-ES" sz="1800" dirty="0">
                <a:ea typeface="+mn-lt"/>
                <a:cs typeface="+mn-lt"/>
              </a:rPr>
              <a:t> </a:t>
            </a:r>
            <a:r>
              <a:rPr lang="es-ES" sz="1800" dirty="0" err="1">
                <a:ea typeface="+mn-lt"/>
                <a:cs typeface="+mn-lt"/>
              </a:rPr>
              <a:t>aid</a:t>
            </a:r>
            <a:r>
              <a:rPr lang="es-ES" sz="1800" dirty="0">
                <a:ea typeface="+mn-lt"/>
                <a:cs typeface="+mn-lt"/>
              </a:rPr>
              <a:t>: </a:t>
            </a:r>
            <a:r>
              <a:rPr lang="es-ES" sz="1800" dirty="0" err="1">
                <a:ea typeface="+mn-lt"/>
                <a:cs typeface="+mn-lt"/>
              </a:rPr>
              <a:t>Commission</a:t>
            </a:r>
            <a:r>
              <a:rPr lang="es-ES" sz="1800" dirty="0">
                <a:ea typeface="+mn-lt"/>
                <a:cs typeface="+mn-lt"/>
              </a:rPr>
              <a:t> </a:t>
            </a:r>
            <a:r>
              <a:rPr lang="es-ES" sz="1800" dirty="0" err="1">
                <a:ea typeface="+mn-lt"/>
                <a:cs typeface="+mn-lt"/>
              </a:rPr>
              <a:t>consults</a:t>
            </a:r>
            <a:r>
              <a:rPr lang="es-ES" sz="1800" dirty="0">
                <a:ea typeface="+mn-lt"/>
                <a:cs typeface="+mn-lt"/>
              </a:rPr>
              <a:t> </a:t>
            </a:r>
            <a:r>
              <a:rPr lang="es-ES" sz="1800" dirty="0" err="1">
                <a:ea typeface="+mn-lt"/>
                <a:cs typeface="+mn-lt"/>
              </a:rPr>
              <a:t>Member</a:t>
            </a:r>
            <a:r>
              <a:rPr lang="es-ES" sz="1800" dirty="0">
                <a:ea typeface="+mn-lt"/>
                <a:cs typeface="+mn-lt"/>
              </a:rPr>
              <a:t> </a:t>
            </a:r>
            <a:r>
              <a:rPr lang="es-ES" sz="1800" dirty="0" err="1">
                <a:ea typeface="+mn-lt"/>
                <a:cs typeface="+mn-lt"/>
              </a:rPr>
              <a:t>States</a:t>
            </a:r>
            <a:r>
              <a:rPr lang="es-ES" sz="1800" dirty="0">
                <a:ea typeface="+mn-lt"/>
                <a:cs typeface="+mn-lt"/>
              </a:rPr>
              <a:t> </a:t>
            </a:r>
            <a:r>
              <a:rPr lang="es-ES" sz="1800" dirty="0" err="1">
                <a:ea typeface="+mn-lt"/>
                <a:cs typeface="+mn-lt"/>
              </a:rPr>
              <a:t>on</a:t>
            </a:r>
            <a:r>
              <a:rPr lang="es-ES" sz="1800" dirty="0">
                <a:ea typeface="+mn-lt"/>
                <a:cs typeface="+mn-lt"/>
              </a:rPr>
              <a:t> </a:t>
            </a:r>
            <a:r>
              <a:rPr lang="es-ES" sz="1800" dirty="0" err="1">
                <a:ea typeface="+mn-lt"/>
                <a:cs typeface="+mn-lt"/>
              </a:rPr>
              <a:t>proposal</a:t>
            </a:r>
            <a:r>
              <a:rPr lang="es-ES" sz="1800" dirty="0">
                <a:ea typeface="+mn-lt"/>
                <a:cs typeface="+mn-lt"/>
              </a:rPr>
              <a:t> </a:t>
            </a:r>
            <a:r>
              <a:rPr lang="es-ES" sz="1800" dirty="0" err="1">
                <a:ea typeface="+mn-lt"/>
                <a:cs typeface="+mn-lt"/>
              </a:rPr>
              <a:t>to</a:t>
            </a:r>
            <a:r>
              <a:rPr lang="es-ES" sz="1800" dirty="0">
                <a:ea typeface="+mn-lt"/>
                <a:cs typeface="+mn-lt"/>
              </a:rPr>
              <a:t> </a:t>
            </a:r>
            <a:r>
              <a:rPr lang="es-ES" sz="1800" dirty="0" err="1">
                <a:ea typeface="+mn-lt"/>
                <a:cs typeface="+mn-lt"/>
              </a:rPr>
              <a:t>amend</a:t>
            </a:r>
            <a:r>
              <a:rPr lang="es-ES" sz="1800" dirty="0">
                <a:ea typeface="+mn-lt"/>
                <a:cs typeface="+mn-lt"/>
              </a:rPr>
              <a:t> </a:t>
            </a:r>
            <a:r>
              <a:rPr lang="es-ES" sz="1800" dirty="0" err="1">
                <a:ea typeface="+mn-lt"/>
                <a:cs typeface="+mn-lt"/>
              </a:rPr>
              <a:t>Temporary</a:t>
            </a:r>
            <a:r>
              <a:rPr lang="es-ES" sz="1800" dirty="0">
                <a:ea typeface="+mn-lt"/>
                <a:cs typeface="+mn-lt"/>
              </a:rPr>
              <a:t> Crisis Framework, 2022.</a:t>
            </a:r>
            <a:endParaRPr lang="es-ES" sz="1800" dirty="0">
              <a:cs typeface="Calibri"/>
            </a:endParaRPr>
          </a:p>
          <a:p>
            <a:r>
              <a:rPr lang="es-ES" sz="1800" dirty="0" err="1">
                <a:ea typeface="+mn-lt"/>
                <a:cs typeface="+mn-lt"/>
              </a:rPr>
              <a:t>Schall</a:t>
            </a:r>
            <a:r>
              <a:rPr lang="es-ES" sz="1800" dirty="0">
                <a:ea typeface="+mn-lt"/>
                <a:cs typeface="+mn-lt"/>
              </a:rPr>
              <a:t> Eric </a:t>
            </a:r>
            <a:r>
              <a:rPr lang="es-ES" sz="1800" dirty="0" err="1">
                <a:ea typeface="+mn-lt"/>
                <a:cs typeface="+mn-lt"/>
              </a:rPr>
              <a:t>Lamrani</a:t>
            </a:r>
            <a:r>
              <a:rPr lang="es-ES" sz="1800" dirty="0">
                <a:ea typeface="+mn-lt"/>
                <a:cs typeface="+mn-lt"/>
              </a:rPr>
              <a:t> </a:t>
            </a:r>
            <a:r>
              <a:rPr lang="es-ES" sz="1800" dirty="0" err="1">
                <a:ea typeface="+mn-lt"/>
                <a:cs typeface="+mn-lt"/>
              </a:rPr>
              <a:t>Bilal</a:t>
            </a:r>
            <a:r>
              <a:rPr lang="es-ES" sz="1800" dirty="0">
                <a:ea typeface="+mn-lt"/>
                <a:cs typeface="+mn-lt"/>
              </a:rPr>
              <a:t> </a:t>
            </a:r>
            <a:r>
              <a:rPr lang="es-ES" sz="1800" dirty="0" err="1">
                <a:ea typeface="+mn-lt"/>
                <a:cs typeface="+mn-lt"/>
              </a:rPr>
              <a:t>Yassine</a:t>
            </a:r>
            <a:r>
              <a:rPr lang="es-ES" sz="1800" dirty="0">
                <a:ea typeface="+mn-lt"/>
                <a:cs typeface="+mn-lt"/>
              </a:rPr>
              <a:t> </a:t>
            </a:r>
            <a:r>
              <a:rPr lang="es-ES" sz="1800" dirty="0" err="1">
                <a:ea typeface="+mn-lt"/>
                <a:cs typeface="+mn-lt"/>
              </a:rPr>
              <a:t>Chaibi</a:t>
            </a:r>
            <a:r>
              <a:rPr lang="es-ES" sz="1800" dirty="0">
                <a:ea typeface="+mn-lt"/>
                <a:cs typeface="+mn-lt"/>
              </a:rPr>
              <a:t> </a:t>
            </a:r>
            <a:r>
              <a:rPr lang="es-ES" sz="1800" dirty="0" err="1">
                <a:ea typeface="+mn-lt"/>
                <a:cs typeface="+mn-lt"/>
              </a:rPr>
              <a:t>Lebrouhi</a:t>
            </a:r>
            <a:r>
              <a:rPr lang="es-ES" sz="1800" dirty="0">
                <a:ea typeface="+mn-lt"/>
                <a:cs typeface="+mn-lt"/>
              </a:rPr>
              <a:t>, </a:t>
            </a:r>
            <a:r>
              <a:rPr lang="es-ES" sz="1800" dirty="0" err="1">
                <a:ea typeface="+mn-lt"/>
                <a:cs typeface="+mn-lt"/>
              </a:rPr>
              <a:t>Badr</a:t>
            </a:r>
            <a:r>
              <a:rPr lang="es-ES" sz="1800" dirty="0">
                <a:ea typeface="+mn-lt"/>
                <a:cs typeface="+mn-lt"/>
              </a:rPr>
              <a:t> </a:t>
            </a:r>
            <a:r>
              <a:rPr lang="es-ES" sz="1800" dirty="0" err="1">
                <a:ea typeface="+mn-lt"/>
                <a:cs typeface="+mn-lt"/>
              </a:rPr>
              <a:t>Eddine</a:t>
            </a:r>
            <a:r>
              <a:rPr lang="es-ES" sz="1800" dirty="0">
                <a:ea typeface="+mn-lt"/>
                <a:cs typeface="+mn-lt"/>
              </a:rPr>
              <a:t> and Tarik </a:t>
            </a:r>
            <a:r>
              <a:rPr lang="es-ES" sz="1800" dirty="0" err="1">
                <a:ea typeface="+mn-lt"/>
                <a:cs typeface="+mn-lt"/>
              </a:rPr>
              <a:t>Kousksou</a:t>
            </a:r>
            <a:r>
              <a:rPr lang="es-ES" sz="1800" dirty="0">
                <a:ea typeface="+mn-lt"/>
                <a:cs typeface="+mn-lt"/>
              </a:rPr>
              <a:t>. Energy </a:t>
            </a:r>
            <a:r>
              <a:rPr lang="es-ES" sz="1800" dirty="0" err="1">
                <a:ea typeface="+mn-lt"/>
                <a:cs typeface="+mn-lt"/>
              </a:rPr>
              <a:t>Transition</a:t>
            </a:r>
            <a:r>
              <a:rPr lang="es-ES" sz="1800" dirty="0">
                <a:ea typeface="+mn-lt"/>
                <a:cs typeface="+mn-lt"/>
              </a:rPr>
              <a:t> in</a:t>
            </a:r>
            <a:endParaRPr lang="es-ES" sz="1800" dirty="0">
              <a:cs typeface="Calibri"/>
            </a:endParaRPr>
          </a:p>
          <a:p>
            <a:r>
              <a:rPr lang="es-ES" sz="1800" dirty="0">
                <a:ea typeface="+mn-lt"/>
                <a:cs typeface="+mn-lt"/>
              </a:rPr>
              <a:t>France., 2022. URL </a:t>
            </a:r>
            <a:r>
              <a:rPr lang="es-ES" sz="1800" dirty="0">
                <a:ea typeface="+mn-lt"/>
                <a:cs typeface="+mn-lt"/>
                <a:hlinkClick r:id="rId2"/>
              </a:rPr>
              <a:t>https://www.mdpi.com/2071-1050/14/10/5818</a:t>
            </a:r>
            <a:r>
              <a:rPr lang="es-ES" sz="1800" dirty="0">
                <a:ea typeface="+mn-lt"/>
                <a:cs typeface="+mn-lt"/>
              </a:rPr>
              <a:t>.</a:t>
            </a:r>
            <a:endParaRPr lang="es-ES" sz="1800" dirty="0">
              <a:cs typeface="Calibri"/>
            </a:endParaRPr>
          </a:p>
          <a:p>
            <a:r>
              <a:rPr lang="es-ES" sz="1800" dirty="0" err="1">
                <a:ea typeface="+mn-lt"/>
                <a:cs typeface="+mn-lt"/>
              </a:rPr>
              <a:t>Ashwin</a:t>
            </a:r>
            <a:r>
              <a:rPr lang="es-ES" sz="1800" dirty="0">
                <a:ea typeface="+mn-lt"/>
                <a:cs typeface="+mn-lt"/>
              </a:rPr>
              <a:t> Raj. A Quick Guide </a:t>
            </a:r>
            <a:r>
              <a:rPr lang="es-ES" sz="1800" dirty="0" err="1">
                <a:ea typeface="+mn-lt"/>
                <a:cs typeface="+mn-lt"/>
              </a:rPr>
              <a:t>to</a:t>
            </a:r>
            <a:r>
              <a:rPr lang="es-ES" sz="1800" dirty="0">
                <a:ea typeface="+mn-lt"/>
                <a:cs typeface="+mn-lt"/>
              </a:rPr>
              <a:t> </a:t>
            </a:r>
            <a:r>
              <a:rPr lang="es-ES" sz="1800" dirty="0" err="1">
                <a:ea typeface="+mn-lt"/>
                <a:cs typeface="+mn-lt"/>
              </a:rPr>
              <a:t>Random</a:t>
            </a:r>
            <a:r>
              <a:rPr lang="es-ES" sz="1800" dirty="0">
                <a:ea typeface="+mn-lt"/>
                <a:cs typeface="+mn-lt"/>
              </a:rPr>
              <a:t> Forest </a:t>
            </a:r>
            <a:r>
              <a:rPr lang="es-ES" sz="1800" dirty="0" err="1">
                <a:ea typeface="+mn-lt"/>
                <a:cs typeface="+mn-lt"/>
              </a:rPr>
              <a:t>Regression</a:t>
            </a:r>
            <a:r>
              <a:rPr lang="es-ES" sz="1800" dirty="0">
                <a:ea typeface="+mn-lt"/>
                <a:cs typeface="+mn-lt"/>
              </a:rPr>
              <a:t>, 2020.</a:t>
            </a:r>
            <a:endParaRPr lang="es-ES" sz="1800" dirty="0">
              <a:cs typeface="Calibri"/>
            </a:endParaRPr>
          </a:p>
          <a:p>
            <a:r>
              <a:rPr lang="es-ES" sz="1800" dirty="0">
                <a:ea typeface="+mn-lt"/>
                <a:cs typeface="+mn-lt"/>
              </a:rPr>
              <a:t>Frank </a:t>
            </a:r>
            <a:r>
              <a:rPr lang="es-ES" sz="1800" dirty="0" err="1">
                <a:ea typeface="+mn-lt"/>
                <a:cs typeface="+mn-lt"/>
              </a:rPr>
              <a:t>Streib</a:t>
            </a:r>
            <a:r>
              <a:rPr lang="es-ES" sz="1800" dirty="0">
                <a:ea typeface="+mn-lt"/>
                <a:cs typeface="+mn-lt"/>
              </a:rPr>
              <a:t> and Matthias </a:t>
            </a:r>
            <a:r>
              <a:rPr lang="es-ES" sz="1800" dirty="0" err="1">
                <a:ea typeface="+mn-lt"/>
                <a:cs typeface="+mn-lt"/>
              </a:rPr>
              <a:t>Dehmer</a:t>
            </a:r>
            <a:r>
              <a:rPr lang="es-ES" sz="1800" dirty="0">
                <a:ea typeface="+mn-lt"/>
                <a:cs typeface="+mn-lt"/>
              </a:rPr>
              <a:t>. High-Dimensional LASSO-</a:t>
            </a:r>
            <a:r>
              <a:rPr lang="es-ES" sz="1800" dirty="0" err="1">
                <a:ea typeface="+mn-lt"/>
                <a:cs typeface="+mn-lt"/>
              </a:rPr>
              <a:t>Based</a:t>
            </a:r>
            <a:r>
              <a:rPr lang="es-ES" sz="1800" dirty="0">
                <a:ea typeface="+mn-lt"/>
                <a:cs typeface="+mn-lt"/>
              </a:rPr>
              <a:t> </a:t>
            </a:r>
            <a:r>
              <a:rPr lang="es-ES" sz="1800" dirty="0" err="1">
                <a:ea typeface="+mn-lt"/>
                <a:cs typeface="+mn-lt"/>
              </a:rPr>
              <a:t>Computational</a:t>
            </a:r>
            <a:r>
              <a:rPr lang="es-ES" sz="1800" dirty="0">
                <a:ea typeface="+mn-lt"/>
                <a:cs typeface="+mn-lt"/>
              </a:rPr>
              <a:t> </a:t>
            </a:r>
            <a:r>
              <a:rPr lang="es-ES" sz="1800" dirty="0" err="1">
                <a:ea typeface="+mn-lt"/>
                <a:cs typeface="+mn-lt"/>
              </a:rPr>
              <a:t>Regression</a:t>
            </a:r>
            <a:r>
              <a:rPr lang="es-ES" sz="1800" dirty="0">
                <a:ea typeface="+mn-lt"/>
                <a:cs typeface="+mn-lt"/>
              </a:rPr>
              <a:t> </a:t>
            </a:r>
            <a:r>
              <a:rPr lang="es-ES" sz="1800" dirty="0" err="1">
                <a:ea typeface="+mn-lt"/>
                <a:cs typeface="+mn-lt"/>
              </a:rPr>
              <a:t>Models</a:t>
            </a:r>
            <a:r>
              <a:rPr lang="es-ES" sz="1800" dirty="0">
                <a:ea typeface="+mn-lt"/>
                <a:cs typeface="+mn-lt"/>
              </a:rPr>
              <a:t>: </a:t>
            </a:r>
            <a:r>
              <a:rPr lang="es-ES" sz="1800" dirty="0" err="1">
                <a:ea typeface="+mn-lt"/>
                <a:cs typeface="+mn-lt"/>
              </a:rPr>
              <a:t>Regularization</a:t>
            </a:r>
            <a:r>
              <a:rPr lang="es-ES" sz="1800" dirty="0">
                <a:ea typeface="+mn-lt"/>
                <a:cs typeface="+mn-lt"/>
              </a:rPr>
              <a:t>, </a:t>
            </a:r>
            <a:r>
              <a:rPr lang="es-ES" sz="1800" dirty="0" err="1">
                <a:ea typeface="+mn-lt"/>
                <a:cs typeface="+mn-lt"/>
              </a:rPr>
              <a:t>Shrinkage,and</a:t>
            </a:r>
            <a:r>
              <a:rPr lang="es-ES" sz="1800" dirty="0">
                <a:ea typeface="+mn-lt"/>
                <a:cs typeface="+mn-lt"/>
              </a:rPr>
              <a:t> </a:t>
            </a:r>
            <a:r>
              <a:rPr lang="es-ES" sz="1800" dirty="0" err="1">
                <a:ea typeface="+mn-lt"/>
                <a:cs typeface="+mn-lt"/>
              </a:rPr>
              <a:t>Selection</a:t>
            </a:r>
            <a:r>
              <a:rPr lang="es-ES" sz="1800" dirty="0">
                <a:ea typeface="+mn-lt"/>
                <a:cs typeface="+mn-lt"/>
              </a:rPr>
              <a:t>, 2019.</a:t>
            </a:r>
            <a:endParaRPr lang="es-ES" sz="1800" dirty="0"/>
          </a:p>
          <a:p>
            <a:endParaRPr lang="es-ES" sz="1800" dirty="0">
              <a:cs typeface="Calibri"/>
            </a:endParaRPr>
          </a:p>
          <a:p>
            <a:endParaRPr lang="en-DE" sz="1800" dirty="0"/>
          </a:p>
        </p:txBody>
      </p:sp>
    </p:spTree>
    <p:extLst>
      <p:ext uri="{BB962C8B-B14F-4D97-AF65-F5344CB8AC3E}">
        <p14:creationId xmlns:p14="http://schemas.microsoft.com/office/powerpoint/2010/main" val="622220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1">
            <a:extLst>
              <a:ext uri="{FF2B5EF4-FFF2-40B4-BE49-F238E27FC236}">
                <a16:creationId xmlns:a16="http://schemas.microsoft.com/office/drawing/2014/main" id="{1E6DCB4F-5211-7E4F-E52E-13EF4EE579A7}"/>
              </a:ext>
            </a:extLst>
          </p:cNvPr>
          <p:cNvSpPr txBox="1">
            <a:spLocks/>
          </p:cNvSpPr>
          <p:nvPr/>
        </p:nvSpPr>
        <p:spPr>
          <a:xfrm>
            <a:off x="3272521" y="1417877"/>
            <a:ext cx="8919478" cy="4238146"/>
          </a:xfrm>
          <a:prstGeom prst="rect">
            <a:avLst/>
          </a:prstGeom>
        </p:spPr>
        <p:txBody>
          <a:bodyPr vert="horz" lIns="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1945" indent="-285750">
              <a:buFont typeface="Wingdings" pitchFamily="2" charset="2"/>
              <a:buChar char="ü"/>
            </a:pPr>
            <a:r>
              <a:rPr lang="en-GB" sz="1800" b="0" i="0" dirty="0">
                <a:solidFill>
                  <a:srgbClr val="0D0D0D"/>
                </a:solidFill>
                <a:effectLst/>
                <a:latin typeface="Arial" panose="020B0604020202020204" pitchFamily="34" charset="0"/>
                <a:cs typeface="Arial" panose="020B0604020202020204" pitchFamily="34" charset="0"/>
              </a:rPr>
              <a:t>Accurate day-ahead electricity price forecasting is crucial for grid efficiency and reliability, benefiting stakeholders</a:t>
            </a:r>
          </a:p>
          <a:p>
            <a:pPr marL="321945" indent="-285750">
              <a:buFont typeface="Wingdings" pitchFamily="2" charset="2"/>
              <a:buChar char="ü"/>
            </a:pPr>
            <a:endParaRPr lang="en-GB" sz="1800" b="0" i="0" dirty="0">
              <a:solidFill>
                <a:srgbClr val="0D0D0D"/>
              </a:solidFill>
              <a:effectLst/>
              <a:latin typeface="Arial" panose="020B0604020202020204" pitchFamily="34" charset="0"/>
              <a:cs typeface="Arial" panose="020B0604020202020204" pitchFamily="34" charset="0"/>
            </a:endParaRPr>
          </a:p>
          <a:p>
            <a:pPr marL="321945" indent="-285750">
              <a:buFont typeface="Wingdings" pitchFamily="2" charset="2"/>
              <a:buChar char="ü"/>
            </a:pPr>
            <a:r>
              <a:rPr lang="de-DE" sz="1800" dirty="0">
                <a:latin typeface="Arial" panose="020B0604020202020204" pitchFamily="34" charset="0"/>
                <a:ea typeface="+mn-lt"/>
                <a:cs typeface="Arial" panose="020B0604020202020204" pitchFamily="34" charset="0"/>
              </a:rPr>
              <a:t>Challenges </a:t>
            </a:r>
            <a:r>
              <a:rPr lang="de-DE" sz="1800" dirty="0" err="1">
                <a:latin typeface="Arial" panose="020B0604020202020204" pitchFamily="34" charset="0"/>
                <a:ea typeface="+mn-lt"/>
                <a:cs typeface="Arial" panose="020B0604020202020204" pitchFamily="34" charset="0"/>
              </a:rPr>
              <a:t>from</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the</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dynamic</a:t>
            </a:r>
            <a:r>
              <a:rPr lang="de-DE" sz="1800" dirty="0">
                <a:latin typeface="Arial" panose="020B0604020202020204" pitchFamily="34" charset="0"/>
                <a:ea typeface="+mn-lt"/>
                <a:cs typeface="Arial" panose="020B0604020202020204" pitchFamily="34" charset="0"/>
              </a:rPr>
              <a:t> and </a:t>
            </a:r>
            <a:r>
              <a:rPr lang="de-DE" sz="1800" dirty="0" err="1">
                <a:latin typeface="Arial" panose="020B0604020202020204" pitchFamily="34" charset="0"/>
                <a:ea typeface="+mn-lt"/>
                <a:cs typeface="Arial" panose="020B0604020202020204" pitchFamily="34" charset="0"/>
              </a:rPr>
              <a:t>complex</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energy</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landscape</a:t>
            </a:r>
            <a:r>
              <a:rPr lang="de-DE" sz="1800" dirty="0">
                <a:latin typeface="Arial" panose="020B0604020202020204" pitchFamily="34" charset="0"/>
                <a:ea typeface="+mn-lt"/>
                <a:cs typeface="Arial" panose="020B0604020202020204" pitchFamily="34" charset="0"/>
              </a:rPr>
              <a:t> (</a:t>
            </a:r>
            <a:r>
              <a:rPr lang="en-GB" sz="1800" dirty="0">
                <a:latin typeface="Arial" panose="020B0604020202020204" pitchFamily="34" charset="0"/>
                <a:cs typeface="Arial" panose="020B0604020202020204" pitchFamily="34" charset="0"/>
              </a:rPr>
              <a:t>integration of energy sources and cross-border electricity trading) </a:t>
            </a:r>
            <a:r>
              <a:rPr lang="de-DE" sz="1800" dirty="0">
                <a:latin typeface="Arial" panose="020B0604020202020204" pitchFamily="34" charset="0"/>
                <a:ea typeface="+mn-lt"/>
                <a:cs typeface="Arial" panose="020B0604020202020204" pitchFamily="34" charset="0"/>
              </a:rPr>
              <a:t>and </a:t>
            </a:r>
            <a:r>
              <a:rPr lang="de-DE" sz="1800" dirty="0" err="1">
                <a:latin typeface="Arial" panose="020B0604020202020204" pitchFamily="34" charset="0"/>
                <a:ea typeface="+mn-lt"/>
                <a:cs typeface="Arial" panose="020B0604020202020204" pitchFamily="34" charset="0"/>
              </a:rPr>
              <a:t>recent</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geopolitical</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events</a:t>
            </a:r>
            <a:r>
              <a:rPr lang="de-DE" sz="1800" dirty="0">
                <a:latin typeface="Arial" panose="020B0604020202020204" pitchFamily="34" charset="0"/>
                <a:ea typeface="+mn-lt"/>
                <a:cs typeface="Arial" panose="020B0604020202020204" pitchFamily="34" charset="0"/>
              </a:rPr>
              <a:t>.</a:t>
            </a:r>
          </a:p>
          <a:p>
            <a:pPr marL="321945" indent="-285750">
              <a:buFont typeface="Wingdings" pitchFamily="2" charset="2"/>
              <a:buChar char="ü"/>
            </a:pPr>
            <a:endParaRPr lang="de-DE" sz="1800" dirty="0">
              <a:latin typeface="Arial" panose="020B0604020202020204" pitchFamily="34" charset="0"/>
              <a:ea typeface="+mn-lt"/>
              <a:cs typeface="Arial" panose="020B0604020202020204" pitchFamily="34" charset="0"/>
            </a:endParaRPr>
          </a:p>
          <a:p>
            <a:pPr marL="321945" indent="-285750">
              <a:buFont typeface="Wingdings" pitchFamily="2" charset="2"/>
              <a:buChar char="ü"/>
            </a:pPr>
            <a:r>
              <a:rPr lang="de-DE" sz="1800" dirty="0">
                <a:latin typeface="Arial" panose="020B0604020202020204" pitchFamily="34" charset="0"/>
                <a:ea typeface="+mn-lt"/>
                <a:cs typeface="Arial" panose="020B0604020202020204" pitchFamily="34" charset="0"/>
              </a:rPr>
              <a:t>﻿</a:t>
            </a:r>
            <a:r>
              <a:rPr lang="de-DE" sz="1800" dirty="0" err="1">
                <a:latin typeface="Arial" panose="020B0604020202020204" pitchFamily="34" charset="0"/>
                <a:ea typeface="+mn-lt"/>
                <a:cs typeface="Arial" panose="020B0604020202020204" pitchFamily="34" charset="0"/>
              </a:rPr>
              <a:t>Inspired</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by</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the</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paper</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of</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Babii</a:t>
            </a:r>
            <a:r>
              <a:rPr lang="de-DE" sz="1800" dirty="0">
                <a:latin typeface="Arial" panose="020B0604020202020204" pitchFamily="34" charset="0"/>
                <a:ea typeface="+mn-lt"/>
                <a:cs typeface="Arial" panose="020B0604020202020204" pitchFamily="34" charset="0"/>
              </a:rPr>
              <a:t> and </a:t>
            </a:r>
            <a:r>
              <a:rPr lang="de-DE" sz="1800" dirty="0" err="1">
                <a:latin typeface="Arial" panose="020B0604020202020204" pitchFamily="34" charset="0"/>
                <a:ea typeface="+mn-lt"/>
                <a:cs typeface="Arial" panose="020B0604020202020204" pitchFamily="34" charset="0"/>
              </a:rPr>
              <a:t>Striaukas</a:t>
            </a:r>
            <a:r>
              <a:rPr lang="de-DE" sz="1800" dirty="0">
                <a:latin typeface="Arial" panose="020B0604020202020204" pitchFamily="34" charset="0"/>
                <a:ea typeface="+mn-lt"/>
                <a:cs typeface="Arial" panose="020B0604020202020204" pitchFamily="34" charset="0"/>
              </a:rPr>
              <a:t>, 2023), ﻿</a:t>
            </a:r>
            <a:r>
              <a:rPr lang="de-DE" sz="1800" dirty="0" err="1">
                <a:latin typeface="Arial" panose="020B0604020202020204" pitchFamily="34" charset="0"/>
                <a:ea typeface="+mn-lt"/>
                <a:cs typeface="Arial" panose="020B0604020202020204" pitchFamily="34" charset="0"/>
              </a:rPr>
              <a:t>focus</a:t>
            </a:r>
            <a:r>
              <a:rPr lang="de-DE" sz="1800" dirty="0">
                <a:latin typeface="Arial" panose="020B0604020202020204" pitchFamily="34" charset="0"/>
                <a:ea typeface="+mn-lt"/>
                <a:cs typeface="Arial" panose="020B0604020202020204" pitchFamily="34" charset="0"/>
              </a:rPr>
              <a:t> on </a:t>
            </a:r>
            <a:r>
              <a:rPr lang="de-DE" sz="1800" dirty="0" err="1">
                <a:latin typeface="Arial" panose="020B0604020202020204" pitchFamily="34" charset="0"/>
                <a:ea typeface="+mn-lt"/>
                <a:cs typeface="Arial" panose="020B0604020202020204" pitchFamily="34" charset="0"/>
              </a:rPr>
              <a:t>the</a:t>
            </a:r>
            <a:r>
              <a:rPr lang="de-DE" sz="1800" dirty="0">
                <a:latin typeface="Arial" panose="020B0604020202020204" pitchFamily="34" charset="0"/>
                <a:ea typeface="+mn-lt"/>
                <a:cs typeface="Arial" panose="020B0604020202020204" pitchFamily="34" charset="0"/>
              </a:rPr>
              <a:t> high-dimensional </a:t>
            </a:r>
            <a:r>
              <a:rPr lang="de-DE" sz="1800" dirty="0" err="1">
                <a:latin typeface="Arial" panose="020B0604020202020204" pitchFamily="34" charset="0"/>
                <a:ea typeface="+mn-lt"/>
                <a:cs typeface="Arial" panose="020B0604020202020204" pitchFamily="34" charset="0"/>
              </a:rPr>
              <a:t>projections</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advancement</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for</a:t>
            </a:r>
            <a:r>
              <a:rPr lang="de-DE" sz="1800" dirty="0">
                <a:latin typeface="Arial" panose="020B0604020202020204" pitchFamily="34" charset="0"/>
                <a:ea typeface="+mn-lt"/>
                <a:cs typeface="Arial" panose="020B0604020202020204" pitchFamily="34" charset="0"/>
              </a:rPr>
              <a:t> time </a:t>
            </a:r>
            <a:r>
              <a:rPr lang="de-DE" sz="1800" dirty="0" err="1">
                <a:latin typeface="Arial" panose="020B0604020202020204" pitchFamily="34" charset="0"/>
                <a:ea typeface="+mn-lt"/>
                <a:cs typeface="Arial" panose="020B0604020202020204" pitchFamily="34" charset="0"/>
              </a:rPr>
              <a:t>series</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forecasting</a:t>
            </a:r>
            <a:endParaRPr lang="de-DE" sz="1800" dirty="0">
              <a:latin typeface="Arial" panose="020B0604020202020204" pitchFamily="34" charset="0"/>
              <a:ea typeface="+mn-lt"/>
              <a:cs typeface="Arial" panose="020B0604020202020204" pitchFamily="34" charset="0"/>
            </a:endParaRPr>
          </a:p>
          <a:p>
            <a:pPr marL="321945" indent="-285750">
              <a:buFont typeface="Wingdings" pitchFamily="2" charset="2"/>
              <a:buChar char="ü"/>
            </a:pPr>
            <a:endParaRPr lang="de-DE" sz="1800" dirty="0">
              <a:latin typeface="Arial" panose="020B0604020202020204" pitchFamily="34" charset="0"/>
              <a:ea typeface="+mn-lt"/>
              <a:cs typeface="Arial" panose="020B0604020202020204" pitchFamily="34" charset="0"/>
            </a:endParaRPr>
          </a:p>
          <a:p>
            <a:pPr marL="321945" indent="-285750">
              <a:buFont typeface="Wingdings" pitchFamily="2" charset="2"/>
              <a:buChar char="ü"/>
            </a:pPr>
            <a:r>
              <a:rPr lang="de-DE" sz="1800" dirty="0">
                <a:latin typeface="Arial" panose="020B0604020202020204" pitchFamily="34" charset="0"/>
                <a:ea typeface="+mn-lt"/>
                <a:cs typeface="Arial" panose="020B0604020202020204" pitchFamily="34" charset="0"/>
              </a:rPr>
              <a:t>3 </a:t>
            </a:r>
            <a:r>
              <a:rPr lang="de-DE" sz="1800" dirty="0" err="1">
                <a:latin typeface="Arial" panose="020B0604020202020204" pitchFamily="34" charset="0"/>
                <a:ea typeface="+mn-lt"/>
                <a:cs typeface="Arial" panose="020B0604020202020204" pitchFamily="34" charset="0"/>
              </a:rPr>
              <a:t>Shrinkage</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methods</a:t>
            </a:r>
            <a:r>
              <a:rPr lang="de-DE" sz="1800" dirty="0">
                <a:latin typeface="Arial" panose="020B0604020202020204" pitchFamily="34" charset="0"/>
                <a:ea typeface="+mn-lt"/>
                <a:cs typeface="Arial" panose="020B0604020202020204" pitchFamily="34" charset="0"/>
              </a:rPr>
              <a:t> (Ridge Regression, LASSO, and </a:t>
            </a:r>
            <a:r>
              <a:rPr lang="de-DE" sz="1800" dirty="0" err="1">
                <a:latin typeface="Arial" panose="020B0604020202020204" pitchFamily="34" charset="0"/>
                <a:ea typeface="+mn-lt"/>
                <a:cs typeface="Arial" panose="020B0604020202020204" pitchFamily="34" charset="0"/>
              </a:rPr>
              <a:t>Elastic</a:t>
            </a:r>
            <a:r>
              <a:rPr lang="de-DE" sz="1800" dirty="0">
                <a:latin typeface="Arial" panose="020B0604020202020204" pitchFamily="34" charset="0"/>
                <a:ea typeface="+mn-lt"/>
                <a:cs typeface="Arial" panose="020B0604020202020204" pitchFamily="34" charset="0"/>
              </a:rPr>
              <a:t> Net) </a:t>
            </a:r>
            <a:r>
              <a:rPr lang="de-DE" sz="1800" dirty="0" err="1">
                <a:latin typeface="Arial" panose="020B0604020202020204" pitchFamily="34" charset="0"/>
                <a:ea typeface="+mn-lt"/>
                <a:cs typeface="Arial" panose="020B0604020202020204" pitchFamily="34" charset="0"/>
              </a:rPr>
              <a:t>are</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employed</a:t>
            </a:r>
            <a:endParaRPr lang="de-DE" sz="1800" dirty="0">
              <a:latin typeface="Arial" panose="020B0604020202020204" pitchFamily="34" charset="0"/>
              <a:ea typeface="+mn-lt"/>
              <a:cs typeface="Arial" panose="020B0604020202020204" pitchFamily="34" charset="0"/>
            </a:endParaRPr>
          </a:p>
          <a:p>
            <a:pPr marL="321945" indent="-285750">
              <a:buFont typeface="Wingdings" pitchFamily="2" charset="2"/>
              <a:buChar char="ü"/>
            </a:pPr>
            <a:endParaRPr lang="de-DE" sz="1800" dirty="0">
              <a:latin typeface="Arial" panose="020B0604020202020204" pitchFamily="34" charset="0"/>
              <a:ea typeface="+mn-lt"/>
              <a:cs typeface="Arial" panose="020B0604020202020204" pitchFamily="34" charset="0"/>
            </a:endParaRPr>
          </a:p>
          <a:p>
            <a:pPr marL="321945" indent="-285750">
              <a:buFont typeface="Wingdings" pitchFamily="2" charset="2"/>
              <a:buChar char="ü"/>
            </a:pPr>
            <a:r>
              <a:rPr lang="de-DE" sz="1800" dirty="0" err="1">
                <a:latin typeface="Arial" panose="020B0604020202020204" pitchFamily="34" charset="0"/>
                <a:ea typeface="+mn-lt"/>
                <a:cs typeface="Arial" panose="020B0604020202020204" pitchFamily="34" charset="0"/>
              </a:rPr>
              <a:t>Two</a:t>
            </a:r>
            <a:r>
              <a:rPr lang="de-DE" sz="1800" dirty="0">
                <a:latin typeface="Arial" panose="020B0604020202020204" pitchFamily="34" charset="0"/>
                <a:ea typeface="+mn-lt"/>
                <a:cs typeface="Arial" panose="020B0604020202020204" pitchFamily="34" charset="0"/>
              </a:rPr>
              <a:t> benchmark </a:t>
            </a:r>
            <a:r>
              <a:rPr lang="de-DE" sz="1800" dirty="0" err="1">
                <a:latin typeface="Arial" panose="020B0604020202020204" pitchFamily="34" charset="0"/>
                <a:ea typeface="+mn-lt"/>
                <a:cs typeface="Arial" panose="020B0604020202020204" pitchFamily="34" charset="0"/>
              </a:rPr>
              <a:t>models</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are</a:t>
            </a:r>
            <a:r>
              <a:rPr lang="de-DE" sz="1800" dirty="0">
                <a:latin typeface="Arial" panose="020B0604020202020204" pitchFamily="34" charset="0"/>
                <a:ea typeface="+mn-lt"/>
                <a:cs typeface="Arial" panose="020B0604020202020204" pitchFamily="34" charset="0"/>
              </a:rPr>
              <a:t> </a:t>
            </a:r>
            <a:r>
              <a:rPr lang="de-DE" sz="1800" dirty="0" err="1">
                <a:latin typeface="Arial" panose="020B0604020202020204" pitchFamily="34" charset="0"/>
                <a:ea typeface="+mn-lt"/>
                <a:cs typeface="Arial" panose="020B0604020202020204" pitchFamily="34" charset="0"/>
              </a:rPr>
              <a:t>utilized</a:t>
            </a:r>
            <a:r>
              <a:rPr lang="de-DE" sz="1800" dirty="0">
                <a:latin typeface="Arial" panose="020B0604020202020204" pitchFamily="34" charset="0"/>
                <a:ea typeface="+mn-lt"/>
                <a:cs typeface="Arial" panose="020B0604020202020204" pitchFamily="34" charset="0"/>
              </a:rPr>
              <a:t>: </a:t>
            </a:r>
            <a:r>
              <a:rPr lang="en-GB" sz="1800" dirty="0">
                <a:latin typeface="Arial" panose="020B0604020202020204" pitchFamily="34" charset="0"/>
                <a:cs typeface="Arial" panose="020B0604020202020204" pitchFamily="34" charset="0"/>
              </a:rPr>
              <a:t>Naive model, Expert model</a:t>
            </a:r>
          </a:p>
        </p:txBody>
      </p:sp>
      <p:sp>
        <p:nvSpPr>
          <p:cNvPr id="5" name="Textplatzhalter 4">
            <a:extLst>
              <a:ext uri="{FF2B5EF4-FFF2-40B4-BE49-F238E27FC236}">
                <a16:creationId xmlns:a16="http://schemas.microsoft.com/office/drawing/2014/main" id="{648A4110-EDC5-A5AD-E0AA-0F455AAA7233}"/>
              </a:ext>
            </a:extLst>
          </p:cNvPr>
          <p:cNvSpPr txBox="1">
            <a:spLocks/>
          </p:cNvSpPr>
          <p:nvPr/>
        </p:nvSpPr>
        <p:spPr>
          <a:xfrm>
            <a:off x="3934386" y="473474"/>
            <a:ext cx="3677626" cy="457101"/>
          </a:xfrm>
          <a:prstGeom prst="rect">
            <a:avLst/>
          </a:prstGeom>
        </p:spPr>
        <p:txBody>
          <a:bodyPr vert="horz" lIns="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700" dirty="0">
                <a:latin typeface="Arial" panose="020B0604020202020204" pitchFamily="34" charset="0"/>
                <a:cs typeface="Arial" panose="020B0604020202020204" pitchFamily="34" charset="0"/>
              </a:rPr>
              <a:t>1- </a:t>
            </a:r>
            <a:r>
              <a:rPr lang="es-ES" sz="3700" dirty="0" err="1">
                <a:latin typeface="Arial" panose="020B0604020202020204" pitchFamily="34" charset="0"/>
                <a:cs typeface="Arial" panose="020B0604020202020204" pitchFamily="34" charset="0"/>
              </a:rPr>
              <a:t>Motivation</a:t>
            </a:r>
            <a:endParaRPr lang="es-ES" dirty="0">
              <a:latin typeface="Arial" panose="020B0604020202020204" pitchFamily="34" charset="0"/>
              <a:cs typeface="Arial" panose="020B0604020202020204" pitchFamily="34" charset="0"/>
            </a:endParaRPr>
          </a:p>
        </p:txBody>
      </p:sp>
      <p:pic>
        <p:nvPicPr>
          <p:cNvPr id="6" name="Picture 33" descr="Imagen que contiene árbol, palma&#10;&#10;Descripción generada automáticamente">
            <a:extLst>
              <a:ext uri="{FF2B5EF4-FFF2-40B4-BE49-F238E27FC236}">
                <a16:creationId xmlns:a16="http://schemas.microsoft.com/office/drawing/2014/main" id="{BE1BA1DB-C59E-F066-CF89-0FB1BE1A61A8}"/>
              </a:ext>
            </a:extLst>
          </p:cNvPr>
          <p:cNvPicPr>
            <a:picLocks noChangeAspect="1"/>
          </p:cNvPicPr>
          <p:nvPr/>
        </p:nvPicPr>
        <p:blipFill rotWithShape="1">
          <a:blip r:embed="rId3"/>
          <a:srcRect l="7306" t="7555" r="45662" b="-137"/>
          <a:stretch/>
        </p:blipFill>
        <p:spPr>
          <a:xfrm>
            <a:off x="1" y="0"/>
            <a:ext cx="3009900" cy="6862240"/>
          </a:xfrm>
          <a:prstGeom prst="rect">
            <a:avLst/>
          </a:prstGeom>
        </p:spPr>
      </p:pic>
      <p:pic>
        <p:nvPicPr>
          <p:cNvPr id="10" name="Picture 9" descr="A logo with green and grey text&#10;&#10;Description automatically generated">
            <a:extLst>
              <a:ext uri="{FF2B5EF4-FFF2-40B4-BE49-F238E27FC236}">
                <a16:creationId xmlns:a16="http://schemas.microsoft.com/office/drawing/2014/main" id="{9580D216-0D7E-8513-28F8-9F3A8C0D5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9329" y="110624"/>
            <a:ext cx="1182802" cy="591401"/>
          </a:xfrm>
          <a:prstGeom prst="rect">
            <a:avLst/>
          </a:prstGeom>
        </p:spPr>
      </p:pic>
    </p:spTree>
    <p:extLst>
      <p:ext uri="{BB962C8B-B14F-4D97-AF65-F5344CB8AC3E}">
        <p14:creationId xmlns:p14="http://schemas.microsoft.com/office/powerpoint/2010/main" val="1461329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4">
            <a:extLst>
              <a:ext uri="{FF2B5EF4-FFF2-40B4-BE49-F238E27FC236}">
                <a16:creationId xmlns:a16="http://schemas.microsoft.com/office/drawing/2014/main" id="{4A191635-AEA5-3A3E-E843-A3DD6403303E}"/>
              </a:ext>
            </a:extLst>
          </p:cNvPr>
          <p:cNvSpPr txBox="1">
            <a:spLocks/>
          </p:cNvSpPr>
          <p:nvPr/>
        </p:nvSpPr>
        <p:spPr>
          <a:xfrm>
            <a:off x="721514" y="325626"/>
            <a:ext cx="9138153" cy="457101"/>
          </a:xfrm>
          <a:prstGeom prst="rect">
            <a:avLst/>
          </a:prstGeom>
        </p:spPr>
        <p:txBody>
          <a:bodyPr vert="horz" lIns="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700" dirty="0">
                <a:latin typeface="Arial" panose="020B0604020202020204" pitchFamily="34" charset="0"/>
                <a:cs typeface="Arial" panose="020B0604020202020204" pitchFamily="34" charset="0"/>
              </a:rPr>
              <a:t>2. Data – </a:t>
            </a:r>
            <a:r>
              <a:rPr lang="en-US" sz="3100" dirty="0">
                <a:latin typeface="Arial" panose="020B0604020202020204" pitchFamily="34" charset="0"/>
                <a:ea typeface="+mn-lt"/>
                <a:cs typeface="Arial" panose="020B0604020202020204" pitchFamily="34" charset="0"/>
              </a:rPr>
              <a:t>Regressors selection</a:t>
            </a:r>
            <a:endParaRPr lang="es-ES" sz="3100" dirty="0">
              <a:latin typeface="Arial" panose="020B0604020202020204" pitchFamily="34" charset="0"/>
              <a:cs typeface="Arial" panose="020B0604020202020204" pitchFamily="34" charset="0"/>
            </a:endParaRPr>
          </a:p>
        </p:txBody>
      </p:sp>
      <p:pic>
        <p:nvPicPr>
          <p:cNvPr id="5" name="Picture 4" descr="A chart with numbers and symbols&#10;&#10;Description automatically generated">
            <a:extLst>
              <a:ext uri="{FF2B5EF4-FFF2-40B4-BE49-F238E27FC236}">
                <a16:creationId xmlns:a16="http://schemas.microsoft.com/office/drawing/2014/main" id="{F15CB8A5-3BC6-BBB1-F604-F43A8B71B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4318"/>
            <a:ext cx="7864428" cy="5668056"/>
          </a:xfrm>
          <a:prstGeom prst="rect">
            <a:avLst/>
          </a:prstGeom>
        </p:spPr>
      </p:pic>
      <p:sp>
        <p:nvSpPr>
          <p:cNvPr id="6" name="TextBox 5">
            <a:extLst>
              <a:ext uri="{FF2B5EF4-FFF2-40B4-BE49-F238E27FC236}">
                <a16:creationId xmlns:a16="http://schemas.microsoft.com/office/drawing/2014/main" id="{7906870B-D280-9859-A278-D6C97F509E50}"/>
              </a:ext>
            </a:extLst>
          </p:cNvPr>
          <p:cNvSpPr txBox="1"/>
          <p:nvPr/>
        </p:nvSpPr>
        <p:spPr>
          <a:xfrm>
            <a:off x="7958142" y="1531929"/>
            <a:ext cx="4374535" cy="3416320"/>
          </a:xfrm>
          <a:prstGeom prst="rect">
            <a:avLst/>
          </a:prstGeom>
          <a:noFill/>
        </p:spPr>
        <p:txBody>
          <a:bodyPr wrap="square" rtlCol="0">
            <a:spAutoFit/>
          </a:bodyPr>
          <a:lstStyle/>
          <a:p>
            <a:r>
              <a:rPr lang="en-DE" dirty="0"/>
              <a:t>Two main features:</a:t>
            </a:r>
          </a:p>
          <a:p>
            <a:r>
              <a:rPr lang="en-DE" dirty="0"/>
              <a:t>- Feature of France: Price, Load, Output, Residual Load</a:t>
            </a:r>
          </a:p>
          <a:p>
            <a:endParaRPr lang="en-DE" dirty="0"/>
          </a:p>
          <a:p>
            <a:r>
              <a:rPr lang="en-DE" dirty="0"/>
              <a:t>- Interconection features: Price, Load of other countries + Oil, Gas and Coal prices</a:t>
            </a:r>
          </a:p>
          <a:p>
            <a:endParaRPr lang="en-DE" dirty="0"/>
          </a:p>
          <a:p>
            <a:r>
              <a:rPr lang="en-DE" dirty="0"/>
              <a:t>- Total of 33 variables: including 24 variables and its lagged value</a:t>
            </a:r>
          </a:p>
          <a:p>
            <a:endParaRPr lang="en-DE" dirty="0"/>
          </a:p>
          <a:p>
            <a:r>
              <a:rPr lang="en-DE" dirty="0"/>
              <a:t>- Data taken from </a:t>
            </a:r>
            <a:r>
              <a:rPr lang="en-GB" dirty="0"/>
              <a:t>﻿ENTSOE</a:t>
            </a:r>
            <a:endParaRPr lang="en-DE" dirty="0"/>
          </a:p>
          <a:p>
            <a:endParaRPr lang="en-DE" dirty="0"/>
          </a:p>
        </p:txBody>
      </p:sp>
      <p:sp>
        <p:nvSpPr>
          <p:cNvPr id="7" name="Textplatzhalter 5">
            <a:extLst>
              <a:ext uri="{FF2B5EF4-FFF2-40B4-BE49-F238E27FC236}">
                <a16:creationId xmlns:a16="http://schemas.microsoft.com/office/drawing/2014/main" id="{BC4D2AE9-4584-1F85-2570-928066BA22CE}"/>
              </a:ext>
            </a:extLst>
          </p:cNvPr>
          <p:cNvSpPr txBox="1">
            <a:spLocks/>
          </p:cNvSpPr>
          <p:nvPr/>
        </p:nvSpPr>
        <p:spPr>
          <a:xfrm>
            <a:off x="2664289" y="6436848"/>
            <a:ext cx="3869278" cy="4211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400" dirty="0">
                <a:solidFill>
                  <a:schemeClr val="tx1"/>
                </a:solidFill>
                <a:ea typeface="+mn-lt"/>
                <a:cs typeface="+mn-lt"/>
              </a:rPr>
              <a:t>Figure 1: </a:t>
            </a:r>
            <a:r>
              <a:rPr lang="de-DE" sz="1400" dirty="0" err="1">
                <a:solidFill>
                  <a:schemeClr val="tx1"/>
                </a:solidFill>
                <a:ea typeface="+mn-lt"/>
                <a:cs typeface="+mn-lt"/>
              </a:rPr>
              <a:t>Correlation</a:t>
            </a:r>
            <a:r>
              <a:rPr lang="de-DE" sz="1400" dirty="0">
                <a:solidFill>
                  <a:schemeClr val="tx1"/>
                </a:solidFill>
                <a:ea typeface="+mn-lt"/>
                <a:cs typeface="+mn-lt"/>
              </a:rPr>
              <a:t> </a:t>
            </a:r>
            <a:r>
              <a:rPr lang="de-DE" sz="1400" dirty="0" err="1">
                <a:solidFill>
                  <a:schemeClr val="tx1"/>
                </a:solidFill>
                <a:ea typeface="+mn-lt"/>
                <a:cs typeface="+mn-lt"/>
              </a:rPr>
              <a:t>heatmap</a:t>
            </a:r>
            <a:endParaRPr lang="es-ES" sz="1400" dirty="0">
              <a:solidFill>
                <a:schemeClr val="tx1"/>
              </a:solidFill>
            </a:endParaRPr>
          </a:p>
        </p:txBody>
      </p:sp>
      <p:pic>
        <p:nvPicPr>
          <p:cNvPr id="8" name="Picture 7" descr="A logo with green and grey text&#10;&#10;Description automatically generated">
            <a:extLst>
              <a:ext uri="{FF2B5EF4-FFF2-40B4-BE49-F238E27FC236}">
                <a16:creationId xmlns:a16="http://schemas.microsoft.com/office/drawing/2014/main" id="{9FA3E7BA-818C-2555-7C26-32F00CDDCB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9329" y="110624"/>
            <a:ext cx="1182802" cy="591401"/>
          </a:xfrm>
          <a:prstGeom prst="rect">
            <a:avLst/>
          </a:prstGeom>
        </p:spPr>
      </p:pic>
    </p:spTree>
    <p:extLst>
      <p:ext uri="{BB962C8B-B14F-4D97-AF65-F5344CB8AC3E}">
        <p14:creationId xmlns:p14="http://schemas.microsoft.com/office/powerpoint/2010/main" val="1803661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4">
            <a:extLst>
              <a:ext uri="{FF2B5EF4-FFF2-40B4-BE49-F238E27FC236}">
                <a16:creationId xmlns:a16="http://schemas.microsoft.com/office/drawing/2014/main" id="{732CDB68-4186-241D-A8E7-ABDCABACCF15}"/>
              </a:ext>
            </a:extLst>
          </p:cNvPr>
          <p:cNvSpPr txBox="1">
            <a:spLocks/>
          </p:cNvSpPr>
          <p:nvPr/>
        </p:nvSpPr>
        <p:spPr>
          <a:xfrm>
            <a:off x="557391" y="552146"/>
            <a:ext cx="9138153" cy="457101"/>
          </a:xfrm>
          <a:prstGeom prst="rect">
            <a:avLst/>
          </a:prstGeom>
        </p:spPr>
        <p:txBody>
          <a:bodyPr vert="horz" lIns="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700" dirty="0">
                <a:latin typeface="Arial" panose="020B0604020202020204" pitchFamily="34" charset="0"/>
                <a:cs typeface="Arial" panose="020B0604020202020204" pitchFamily="34" charset="0"/>
              </a:rPr>
              <a:t>2. Data – </a:t>
            </a:r>
            <a:r>
              <a:rPr lang="en-US" sz="3100" dirty="0">
                <a:latin typeface="Arial" panose="020B0604020202020204" pitchFamily="34" charset="0"/>
                <a:ea typeface="+mn-lt"/>
                <a:cs typeface="Arial" panose="020B0604020202020204" pitchFamily="34" charset="0"/>
              </a:rPr>
              <a:t>Regressors selection</a:t>
            </a:r>
            <a:endParaRPr lang="es-ES" sz="3100" dirty="0">
              <a:latin typeface="Arial" panose="020B0604020202020204" pitchFamily="34" charset="0"/>
              <a:cs typeface="Arial" panose="020B0604020202020204" pitchFamily="34" charset="0"/>
            </a:endParaRPr>
          </a:p>
        </p:txBody>
      </p:sp>
      <p:pic>
        <p:nvPicPr>
          <p:cNvPr id="5" name="Picture 4" descr="A graph of different colored dots&#10;&#10;Description automatically generated with medium confidence">
            <a:extLst>
              <a:ext uri="{FF2B5EF4-FFF2-40B4-BE49-F238E27FC236}">
                <a16:creationId xmlns:a16="http://schemas.microsoft.com/office/drawing/2014/main" id="{A4CF420B-5944-37AB-F7C6-6B4910497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460" y="1320003"/>
            <a:ext cx="5455219" cy="4530778"/>
          </a:xfrm>
          <a:prstGeom prst="rect">
            <a:avLst/>
          </a:prstGeom>
        </p:spPr>
      </p:pic>
      <p:pic>
        <p:nvPicPr>
          <p:cNvPr id="6" name="Picture 5" descr="A chart of numbers and colors&#10;&#10;Description automatically generated with medium confidence">
            <a:extLst>
              <a:ext uri="{FF2B5EF4-FFF2-40B4-BE49-F238E27FC236}">
                <a16:creationId xmlns:a16="http://schemas.microsoft.com/office/drawing/2014/main" id="{41FC13D0-0A31-E504-FB3B-516F204D2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75965"/>
            <a:ext cx="5705540" cy="5062216"/>
          </a:xfrm>
          <a:prstGeom prst="rect">
            <a:avLst/>
          </a:prstGeom>
        </p:spPr>
      </p:pic>
      <p:sp>
        <p:nvSpPr>
          <p:cNvPr id="7" name="Textplatzhalter 5">
            <a:extLst>
              <a:ext uri="{FF2B5EF4-FFF2-40B4-BE49-F238E27FC236}">
                <a16:creationId xmlns:a16="http://schemas.microsoft.com/office/drawing/2014/main" id="{430AE96E-B7E0-17B0-1BC7-A09DC5E316E4}"/>
              </a:ext>
            </a:extLst>
          </p:cNvPr>
          <p:cNvSpPr txBox="1">
            <a:spLocks/>
          </p:cNvSpPr>
          <p:nvPr/>
        </p:nvSpPr>
        <p:spPr>
          <a:xfrm>
            <a:off x="307721" y="6115074"/>
            <a:ext cx="5358110" cy="42115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400" dirty="0">
                <a:solidFill>
                  <a:schemeClr val="tx1"/>
                </a:solidFill>
                <a:ea typeface="+mn-lt"/>
                <a:cs typeface="+mn-lt"/>
              </a:rPr>
              <a:t>Figure 2: </a:t>
            </a:r>
            <a:r>
              <a:rPr lang="de-DE" sz="1400" dirty="0" err="1">
                <a:solidFill>
                  <a:schemeClr val="tx1"/>
                </a:solidFill>
                <a:ea typeface="+mn-lt"/>
                <a:cs typeface="+mn-lt"/>
              </a:rPr>
              <a:t>Relationship</a:t>
            </a:r>
            <a:r>
              <a:rPr lang="de-DE" sz="1400" dirty="0">
                <a:solidFill>
                  <a:schemeClr val="tx1"/>
                </a:solidFill>
                <a:ea typeface="+mn-lt"/>
                <a:cs typeface="+mn-lt"/>
              </a:rPr>
              <a:t> </a:t>
            </a:r>
            <a:r>
              <a:rPr lang="de-DE" sz="1400" dirty="0" err="1">
                <a:solidFill>
                  <a:schemeClr val="tx1"/>
                </a:solidFill>
                <a:ea typeface="+mn-lt"/>
                <a:cs typeface="+mn-lt"/>
              </a:rPr>
              <a:t>between</a:t>
            </a:r>
            <a:r>
              <a:rPr lang="de-DE" sz="1400" dirty="0">
                <a:solidFill>
                  <a:schemeClr val="tx1"/>
                </a:solidFill>
                <a:ea typeface="+mn-lt"/>
                <a:cs typeface="+mn-lt"/>
              </a:rPr>
              <a:t> </a:t>
            </a:r>
            <a:r>
              <a:rPr lang="de-DE" sz="1400" dirty="0" err="1">
                <a:solidFill>
                  <a:schemeClr val="tx1"/>
                </a:solidFill>
                <a:ea typeface="+mn-lt"/>
                <a:cs typeface="+mn-lt"/>
              </a:rPr>
              <a:t>some</a:t>
            </a:r>
            <a:r>
              <a:rPr lang="de-DE" sz="1400" dirty="0">
                <a:solidFill>
                  <a:schemeClr val="tx1"/>
                </a:solidFill>
                <a:ea typeface="+mn-lt"/>
                <a:cs typeface="+mn-lt"/>
              </a:rPr>
              <a:t> variables and DA </a:t>
            </a:r>
            <a:r>
              <a:rPr lang="de-DE" sz="1400" dirty="0" err="1">
                <a:solidFill>
                  <a:schemeClr val="tx1"/>
                </a:solidFill>
                <a:ea typeface="+mn-lt"/>
                <a:cs typeface="+mn-lt"/>
              </a:rPr>
              <a:t>price</a:t>
            </a:r>
            <a:r>
              <a:rPr lang="de-DE" sz="1400" dirty="0">
                <a:solidFill>
                  <a:schemeClr val="tx1"/>
                </a:solidFill>
                <a:ea typeface="+mn-lt"/>
                <a:cs typeface="+mn-lt"/>
              </a:rPr>
              <a:t> </a:t>
            </a:r>
            <a:r>
              <a:rPr lang="de-DE" sz="1400" dirty="0" err="1">
                <a:solidFill>
                  <a:schemeClr val="tx1"/>
                </a:solidFill>
                <a:ea typeface="+mn-lt"/>
                <a:cs typeface="+mn-lt"/>
              </a:rPr>
              <a:t>of</a:t>
            </a:r>
            <a:r>
              <a:rPr lang="de-DE" sz="1400" dirty="0">
                <a:solidFill>
                  <a:schemeClr val="tx1"/>
                </a:solidFill>
                <a:ea typeface="+mn-lt"/>
                <a:cs typeface="+mn-lt"/>
              </a:rPr>
              <a:t> France</a:t>
            </a:r>
            <a:endParaRPr lang="es-ES" sz="1400" dirty="0">
              <a:solidFill>
                <a:schemeClr val="tx1"/>
              </a:solidFill>
            </a:endParaRPr>
          </a:p>
        </p:txBody>
      </p:sp>
      <p:sp>
        <p:nvSpPr>
          <p:cNvPr id="8" name="Textplatzhalter 5">
            <a:extLst>
              <a:ext uri="{FF2B5EF4-FFF2-40B4-BE49-F238E27FC236}">
                <a16:creationId xmlns:a16="http://schemas.microsoft.com/office/drawing/2014/main" id="{B3B7ED92-D344-EB98-4FE9-1AE5A18C8B33}"/>
              </a:ext>
            </a:extLst>
          </p:cNvPr>
          <p:cNvSpPr txBox="1">
            <a:spLocks/>
          </p:cNvSpPr>
          <p:nvPr/>
        </p:nvSpPr>
        <p:spPr>
          <a:xfrm>
            <a:off x="7186246" y="6245381"/>
            <a:ext cx="4908496" cy="42115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400" dirty="0">
                <a:solidFill>
                  <a:schemeClr val="tx1"/>
                </a:solidFill>
                <a:ea typeface="+mn-lt"/>
                <a:cs typeface="+mn-lt"/>
              </a:rPr>
              <a:t>Figure 3: </a:t>
            </a:r>
            <a:r>
              <a:rPr lang="de-DE" sz="1400" dirty="0" err="1">
                <a:solidFill>
                  <a:schemeClr val="tx1"/>
                </a:solidFill>
                <a:ea typeface="+mn-lt"/>
                <a:cs typeface="+mn-lt"/>
              </a:rPr>
              <a:t>Correlation</a:t>
            </a:r>
            <a:r>
              <a:rPr lang="de-DE" sz="1400" dirty="0">
                <a:solidFill>
                  <a:schemeClr val="tx1"/>
                </a:solidFill>
                <a:ea typeface="+mn-lt"/>
                <a:cs typeface="+mn-lt"/>
              </a:rPr>
              <a:t> </a:t>
            </a:r>
            <a:r>
              <a:rPr lang="de-DE" sz="1400" dirty="0" err="1">
                <a:solidFill>
                  <a:schemeClr val="tx1"/>
                </a:solidFill>
                <a:ea typeface="+mn-lt"/>
                <a:cs typeface="+mn-lt"/>
              </a:rPr>
              <a:t>heatmap</a:t>
            </a:r>
            <a:r>
              <a:rPr lang="de-DE" sz="1400" dirty="0">
                <a:solidFill>
                  <a:schemeClr val="tx1"/>
                </a:solidFill>
                <a:ea typeface="+mn-lt"/>
                <a:cs typeface="+mn-lt"/>
              </a:rPr>
              <a:t> </a:t>
            </a:r>
            <a:r>
              <a:rPr lang="de-DE" sz="1400" dirty="0" err="1">
                <a:solidFill>
                  <a:schemeClr val="tx1"/>
                </a:solidFill>
                <a:ea typeface="+mn-lt"/>
                <a:cs typeface="+mn-lt"/>
              </a:rPr>
              <a:t>for</a:t>
            </a:r>
            <a:r>
              <a:rPr lang="de-DE" sz="1400" dirty="0">
                <a:solidFill>
                  <a:schemeClr val="tx1"/>
                </a:solidFill>
                <a:ea typeface="+mn-lt"/>
                <a:cs typeface="+mn-lt"/>
              </a:rPr>
              <a:t> all </a:t>
            </a:r>
            <a:r>
              <a:rPr lang="de-DE" sz="1400" dirty="0" err="1">
                <a:solidFill>
                  <a:schemeClr val="tx1"/>
                </a:solidFill>
                <a:ea typeface="+mn-lt"/>
                <a:cs typeface="+mn-lt"/>
              </a:rPr>
              <a:t>hours</a:t>
            </a:r>
            <a:endParaRPr lang="es-ES" sz="1400" dirty="0">
              <a:solidFill>
                <a:schemeClr val="tx1"/>
              </a:solidFill>
            </a:endParaRPr>
          </a:p>
        </p:txBody>
      </p:sp>
      <p:pic>
        <p:nvPicPr>
          <p:cNvPr id="9" name="Picture 8" descr="A logo with green and grey text&#10;&#10;Description automatically generated">
            <a:extLst>
              <a:ext uri="{FF2B5EF4-FFF2-40B4-BE49-F238E27FC236}">
                <a16:creationId xmlns:a16="http://schemas.microsoft.com/office/drawing/2014/main" id="{20E4A92C-5798-4556-2F42-631EDCA76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9329" y="110624"/>
            <a:ext cx="1182802" cy="591401"/>
          </a:xfrm>
          <a:prstGeom prst="rect">
            <a:avLst/>
          </a:prstGeom>
        </p:spPr>
      </p:pic>
    </p:spTree>
    <p:extLst>
      <p:ext uri="{BB962C8B-B14F-4D97-AF65-F5344CB8AC3E}">
        <p14:creationId xmlns:p14="http://schemas.microsoft.com/office/powerpoint/2010/main" val="1298884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lue blocks and networks technology background">
            <a:extLst>
              <a:ext uri="{FF2B5EF4-FFF2-40B4-BE49-F238E27FC236}">
                <a16:creationId xmlns:a16="http://schemas.microsoft.com/office/drawing/2014/main" id="{435DB6CC-ACDB-8CE4-98A3-48233B242AD7}"/>
              </a:ext>
            </a:extLst>
          </p:cNvPr>
          <p:cNvPicPr>
            <a:picLocks noChangeAspect="1"/>
          </p:cNvPicPr>
          <p:nvPr/>
        </p:nvPicPr>
        <p:blipFill rotWithShape="1">
          <a:blip r:embed="rId2"/>
          <a:srcRect l="14533" r="47437"/>
          <a:stretch/>
        </p:blipFill>
        <p:spPr>
          <a:xfrm>
            <a:off x="0" y="9"/>
            <a:ext cx="2416741"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 name="Textplatzhalter 4">
            <a:extLst>
              <a:ext uri="{FF2B5EF4-FFF2-40B4-BE49-F238E27FC236}">
                <a16:creationId xmlns:a16="http://schemas.microsoft.com/office/drawing/2014/main" id="{92B9A2B1-DF4A-0973-53AD-24A82D9D7BEF}"/>
              </a:ext>
            </a:extLst>
          </p:cNvPr>
          <p:cNvSpPr txBox="1">
            <a:spLocks/>
          </p:cNvSpPr>
          <p:nvPr/>
        </p:nvSpPr>
        <p:spPr>
          <a:xfrm>
            <a:off x="2701864" y="266980"/>
            <a:ext cx="9138153" cy="457101"/>
          </a:xfrm>
          <a:prstGeom prst="rect">
            <a:avLst/>
          </a:prstGeom>
        </p:spPr>
        <p:txBody>
          <a:bodyPr vert="horz" lIns="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700" dirty="0">
                <a:latin typeface="Arial" panose="020B0604020202020204" pitchFamily="34" charset="0"/>
                <a:cs typeface="Arial" panose="020B0604020202020204" pitchFamily="34" charset="0"/>
              </a:rPr>
              <a:t>2. Data - Target variable</a:t>
            </a:r>
          </a:p>
        </p:txBody>
      </p:sp>
      <p:sp>
        <p:nvSpPr>
          <p:cNvPr id="6" name="Textplatzhalter 5">
            <a:extLst>
              <a:ext uri="{FF2B5EF4-FFF2-40B4-BE49-F238E27FC236}">
                <a16:creationId xmlns:a16="http://schemas.microsoft.com/office/drawing/2014/main" id="{1D24FC8D-6996-9019-ABFC-2AD03985744E}"/>
              </a:ext>
            </a:extLst>
          </p:cNvPr>
          <p:cNvSpPr txBox="1">
            <a:spLocks/>
          </p:cNvSpPr>
          <p:nvPr/>
        </p:nvSpPr>
        <p:spPr>
          <a:xfrm>
            <a:off x="2416741" y="4190099"/>
            <a:ext cx="5557748" cy="61170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dirty="0">
                <a:ea typeface="+mn-lt"/>
                <a:cs typeface="+mn-lt"/>
              </a:rPr>
              <a:t>Figure 4a: </a:t>
            </a:r>
            <a:r>
              <a:rPr lang="de-DE" dirty="0" err="1">
                <a:ea typeface="+mn-lt"/>
                <a:cs typeface="+mn-lt"/>
              </a:rPr>
              <a:t>France‘s</a:t>
            </a:r>
            <a:r>
              <a:rPr lang="de-DE" dirty="0">
                <a:ea typeface="+mn-lt"/>
                <a:cs typeface="+mn-lt"/>
              </a:rPr>
              <a:t> Day-</a:t>
            </a:r>
            <a:r>
              <a:rPr lang="de-DE" dirty="0" err="1">
                <a:ea typeface="+mn-lt"/>
                <a:cs typeface="+mn-lt"/>
              </a:rPr>
              <a:t>ahead</a:t>
            </a:r>
            <a:r>
              <a:rPr lang="de-DE" dirty="0">
                <a:ea typeface="+mn-lt"/>
                <a:cs typeface="+mn-lt"/>
              </a:rPr>
              <a:t> </a:t>
            </a:r>
            <a:r>
              <a:rPr lang="de-DE" dirty="0" err="1">
                <a:ea typeface="+mn-lt"/>
                <a:cs typeface="+mn-lt"/>
              </a:rPr>
              <a:t>price</a:t>
            </a:r>
            <a:r>
              <a:rPr lang="de-DE" dirty="0">
                <a:ea typeface="+mn-lt"/>
                <a:cs typeface="+mn-lt"/>
              </a:rPr>
              <a:t> </a:t>
            </a:r>
            <a:r>
              <a:rPr lang="de-DE" dirty="0" err="1">
                <a:ea typeface="+mn-lt"/>
                <a:cs typeface="+mn-lt"/>
              </a:rPr>
              <a:t>over</a:t>
            </a:r>
            <a:r>
              <a:rPr lang="de-DE" dirty="0">
                <a:ea typeface="+mn-lt"/>
                <a:cs typeface="+mn-lt"/>
              </a:rPr>
              <a:t> time</a:t>
            </a:r>
          </a:p>
          <a:p>
            <a:pPr marL="0" indent="0" algn="ctr">
              <a:buNone/>
            </a:pPr>
            <a:r>
              <a:rPr lang="de-DE" dirty="0">
                <a:ea typeface="+mn-lt"/>
                <a:cs typeface="+mn-lt"/>
              </a:rPr>
              <a:t>(after </a:t>
            </a:r>
            <a:r>
              <a:rPr lang="de-DE" dirty="0" err="1">
                <a:ea typeface="+mn-lt"/>
                <a:cs typeface="+mn-lt"/>
              </a:rPr>
              <a:t>outlier</a:t>
            </a:r>
            <a:r>
              <a:rPr lang="de-DE" dirty="0">
                <a:ea typeface="+mn-lt"/>
                <a:cs typeface="+mn-lt"/>
              </a:rPr>
              <a:t> </a:t>
            </a:r>
            <a:r>
              <a:rPr lang="de-DE" dirty="0" err="1">
                <a:ea typeface="+mn-lt"/>
                <a:cs typeface="+mn-lt"/>
              </a:rPr>
              <a:t>cleaning</a:t>
            </a:r>
            <a:r>
              <a:rPr lang="de-DE" dirty="0">
                <a:ea typeface="+mn-lt"/>
                <a:cs typeface="+mn-lt"/>
              </a:rPr>
              <a:t> on 2022-04-04)</a:t>
            </a:r>
            <a:endParaRPr lang="es-ES" dirty="0"/>
          </a:p>
        </p:txBody>
      </p:sp>
      <p:pic>
        <p:nvPicPr>
          <p:cNvPr id="7" name="Imagen 7" descr="Gráfico, Histograma&#10;&#10;Descripción generada automáticamente">
            <a:extLst>
              <a:ext uri="{FF2B5EF4-FFF2-40B4-BE49-F238E27FC236}">
                <a16:creationId xmlns:a16="http://schemas.microsoft.com/office/drawing/2014/main" id="{B5BC910E-3B5C-6A09-2915-99198BE81F91}"/>
              </a:ext>
            </a:extLst>
          </p:cNvPr>
          <p:cNvPicPr>
            <a:picLocks noChangeAspect="1"/>
          </p:cNvPicPr>
          <p:nvPr/>
        </p:nvPicPr>
        <p:blipFill>
          <a:blip r:embed="rId3"/>
          <a:stretch>
            <a:fillRect/>
          </a:stretch>
        </p:blipFill>
        <p:spPr>
          <a:xfrm>
            <a:off x="2395041" y="1036251"/>
            <a:ext cx="5115293" cy="3082860"/>
          </a:xfrm>
          <a:prstGeom prst="rect">
            <a:avLst/>
          </a:prstGeom>
        </p:spPr>
      </p:pic>
      <p:pic>
        <p:nvPicPr>
          <p:cNvPr id="8" name="Imagen 13" descr="Tabla&#10;&#10;Descripción generada automáticamente">
            <a:extLst>
              <a:ext uri="{FF2B5EF4-FFF2-40B4-BE49-F238E27FC236}">
                <a16:creationId xmlns:a16="http://schemas.microsoft.com/office/drawing/2014/main" id="{A1007C2B-4C90-F612-1583-304C884296E5}"/>
              </a:ext>
            </a:extLst>
          </p:cNvPr>
          <p:cNvPicPr>
            <a:picLocks noChangeAspect="1"/>
          </p:cNvPicPr>
          <p:nvPr/>
        </p:nvPicPr>
        <p:blipFill>
          <a:blip r:embed="rId4"/>
          <a:stretch>
            <a:fillRect/>
          </a:stretch>
        </p:blipFill>
        <p:spPr>
          <a:xfrm>
            <a:off x="3053847" y="4983865"/>
            <a:ext cx="8434189" cy="1273813"/>
          </a:xfrm>
          <a:prstGeom prst="rect">
            <a:avLst/>
          </a:prstGeom>
        </p:spPr>
      </p:pic>
      <p:pic>
        <p:nvPicPr>
          <p:cNvPr id="9" name="Picture 8" descr="A graph of time and time&#10;&#10;Description automatically generated with medium confidence">
            <a:extLst>
              <a:ext uri="{FF2B5EF4-FFF2-40B4-BE49-F238E27FC236}">
                <a16:creationId xmlns:a16="http://schemas.microsoft.com/office/drawing/2014/main" id="{58293294-B6C7-7C23-B0FB-3D6004A693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0334" y="996828"/>
            <a:ext cx="4529850" cy="3167682"/>
          </a:xfrm>
          <a:prstGeom prst="rect">
            <a:avLst/>
          </a:prstGeom>
        </p:spPr>
      </p:pic>
      <p:sp>
        <p:nvSpPr>
          <p:cNvPr id="10" name="Textplatzhalter 5">
            <a:extLst>
              <a:ext uri="{FF2B5EF4-FFF2-40B4-BE49-F238E27FC236}">
                <a16:creationId xmlns:a16="http://schemas.microsoft.com/office/drawing/2014/main" id="{CB286AE9-1512-BEA8-145F-A240384094CD}"/>
              </a:ext>
            </a:extLst>
          </p:cNvPr>
          <p:cNvSpPr txBox="1">
            <a:spLocks/>
          </p:cNvSpPr>
          <p:nvPr/>
        </p:nvSpPr>
        <p:spPr>
          <a:xfrm>
            <a:off x="6996385" y="4286725"/>
            <a:ext cx="5557748" cy="611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dirty="0">
                <a:solidFill>
                  <a:schemeClr val="tx1"/>
                </a:solidFill>
                <a:ea typeface="+mn-lt"/>
                <a:cs typeface="+mn-lt"/>
              </a:rPr>
              <a:t>Figure 4b: Auto-</a:t>
            </a:r>
            <a:r>
              <a:rPr lang="de-DE" dirty="0" err="1">
                <a:solidFill>
                  <a:schemeClr val="tx1"/>
                </a:solidFill>
                <a:ea typeface="+mn-lt"/>
                <a:cs typeface="+mn-lt"/>
              </a:rPr>
              <a:t>correlation</a:t>
            </a:r>
            <a:r>
              <a:rPr lang="de-DE" dirty="0">
                <a:solidFill>
                  <a:schemeClr val="tx1"/>
                </a:solidFill>
                <a:ea typeface="+mn-lt"/>
                <a:cs typeface="+mn-lt"/>
              </a:rPr>
              <a:t> </a:t>
            </a:r>
            <a:r>
              <a:rPr lang="de-DE" dirty="0" err="1">
                <a:solidFill>
                  <a:schemeClr val="tx1"/>
                </a:solidFill>
                <a:ea typeface="+mn-lt"/>
                <a:cs typeface="+mn-lt"/>
              </a:rPr>
              <a:t>structure</a:t>
            </a:r>
            <a:endParaRPr lang="de-DE" dirty="0">
              <a:solidFill>
                <a:schemeClr val="tx1"/>
              </a:solidFill>
              <a:ea typeface="+mn-lt"/>
              <a:cs typeface="+mn-lt"/>
            </a:endParaRPr>
          </a:p>
        </p:txBody>
      </p:sp>
      <p:pic>
        <p:nvPicPr>
          <p:cNvPr id="11" name="Picture 10" descr="A logo with green and grey text&#10;&#10;Description automatically generated">
            <a:extLst>
              <a:ext uri="{FF2B5EF4-FFF2-40B4-BE49-F238E27FC236}">
                <a16:creationId xmlns:a16="http://schemas.microsoft.com/office/drawing/2014/main" id="{BE290053-6740-303F-B55D-90F8F3912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9329" y="110624"/>
            <a:ext cx="1182802" cy="591401"/>
          </a:xfrm>
          <a:prstGeom prst="rect">
            <a:avLst/>
          </a:prstGeom>
        </p:spPr>
      </p:pic>
    </p:spTree>
    <p:extLst>
      <p:ext uri="{BB962C8B-B14F-4D97-AF65-F5344CB8AC3E}">
        <p14:creationId xmlns:p14="http://schemas.microsoft.com/office/powerpoint/2010/main" val="2276739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a graph with numbers and a diagram&#10;&#10;Description automatically generated with medium confidence">
            <a:extLst>
              <a:ext uri="{FF2B5EF4-FFF2-40B4-BE49-F238E27FC236}">
                <a16:creationId xmlns:a16="http://schemas.microsoft.com/office/drawing/2014/main" id="{C07B9C97-B1E5-2294-B2FD-3071D5DF47B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392"/>
          <a:stretch/>
        </p:blipFill>
        <p:spPr>
          <a:xfrm>
            <a:off x="838200" y="1068315"/>
            <a:ext cx="10213198" cy="3724952"/>
          </a:xfrm>
        </p:spPr>
      </p:pic>
      <p:sp>
        <p:nvSpPr>
          <p:cNvPr id="6" name="Foliennummernplatzhalter 5">
            <a:extLst>
              <a:ext uri="{FF2B5EF4-FFF2-40B4-BE49-F238E27FC236}">
                <a16:creationId xmlns:a16="http://schemas.microsoft.com/office/drawing/2014/main" id="{DC764A04-ADCF-4386-895C-B129291D4ED9}"/>
              </a:ext>
            </a:extLst>
          </p:cNvPr>
          <p:cNvSpPr>
            <a:spLocks noGrp="1"/>
          </p:cNvSpPr>
          <p:nvPr>
            <p:ph type="sldNum" sz="quarter" idx="12"/>
          </p:nvPr>
        </p:nvSpPr>
        <p:spPr/>
        <p:txBody>
          <a:bodyPr/>
          <a:lstStyle/>
          <a:p>
            <a:fld id="{C3DB2ADC-AF19-4574-8C10-79B5B04FCA27}" type="slidenum">
              <a:rPr lang="en-US" smtClean="0"/>
              <a:pPr/>
              <a:t>6</a:t>
            </a:fld>
            <a:endParaRPr lang="en-US" dirty="0"/>
          </a:p>
        </p:txBody>
      </p:sp>
      <p:pic>
        <p:nvPicPr>
          <p:cNvPr id="10" name="Grafik 9" descr="Ein Bild, das Schrift, Text, Grafiken, Grafikdesign enthält.&#10;&#10;Automatisch generierte Beschreibung">
            <a:extLst>
              <a:ext uri="{FF2B5EF4-FFF2-40B4-BE49-F238E27FC236}">
                <a16:creationId xmlns:a16="http://schemas.microsoft.com/office/drawing/2014/main" id="{B630605F-111B-456B-931B-EE872CC61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8992" y="230188"/>
            <a:ext cx="1533662" cy="458979"/>
          </a:xfrm>
          <a:prstGeom prst="rect">
            <a:avLst/>
          </a:prstGeom>
        </p:spPr>
      </p:pic>
      <p:sp>
        <p:nvSpPr>
          <p:cNvPr id="9" name="TextBox 8">
            <a:extLst>
              <a:ext uri="{FF2B5EF4-FFF2-40B4-BE49-F238E27FC236}">
                <a16:creationId xmlns:a16="http://schemas.microsoft.com/office/drawing/2014/main" id="{8BF717AC-C333-04DD-5F0E-B8573489E536}"/>
              </a:ext>
            </a:extLst>
          </p:cNvPr>
          <p:cNvSpPr txBox="1"/>
          <p:nvPr/>
        </p:nvSpPr>
        <p:spPr>
          <a:xfrm>
            <a:off x="1112720" y="5563218"/>
            <a:ext cx="10381756" cy="923330"/>
          </a:xfrm>
          <a:prstGeom prst="rect">
            <a:avLst/>
          </a:prstGeom>
          <a:noFill/>
        </p:spPr>
        <p:txBody>
          <a:bodyPr wrap="square" rtlCol="0">
            <a:spAutoFit/>
          </a:bodyPr>
          <a:lstStyle/>
          <a:p>
            <a:r>
              <a:rPr lang="de-DE" dirty="0"/>
              <a:t>- Total </a:t>
            </a:r>
            <a:r>
              <a:rPr lang="de-DE" dirty="0" err="1"/>
              <a:t>dataset</a:t>
            </a:r>
            <a:r>
              <a:rPr lang="de-DE" dirty="0"/>
              <a:t>: ﻿76631 </a:t>
            </a:r>
            <a:r>
              <a:rPr lang="de-DE" dirty="0" err="1"/>
              <a:t>data</a:t>
            </a:r>
            <a:r>
              <a:rPr lang="de-DE" dirty="0"/>
              <a:t> </a:t>
            </a:r>
            <a:r>
              <a:rPr lang="de-DE" dirty="0" err="1"/>
              <a:t>points</a:t>
            </a:r>
            <a:r>
              <a:rPr lang="de-DE" dirty="0"/>
              <a:t> </a:t>
            </a:r>
            <a:r>
              <a:rPr lang="de-DE" dirty="0" err="1"/>
              <a:t>of</a:t>
            </a:r>
            <a:r>
              <a:rPr lang="de-DE" dirty="0"/>
              <a:t> 24 variables and ist </a:t>
            </a:r>
            <a:r>
              <a:rPr lang="de-DE" dirty="0" err="1"/>
              <a:t>lagged</a:t>
            </a:r>
            <a:r>
              <a:rPr lang="de-DE" dirty="0"/>
              <a:t> </a:t>
            </a:r>
            <a:r>
              <a:rPr lang="de-DE" dirty="0" err="1"/>
              <a:t>values</a:t>
            </a:r>
            <a:r>
              <a:rPr lang="de-DE" dirty="0"/>
              <a:t>, </a:t>
            </a:r>
            <a:r>
              <a:rPr lang="de-DE" dirty="0" err="1"/>
              <a:t>hourly</a:t>
            </a:r>
            <a:r>
              <a:rPr lang="de-DE" dirty="0"/>
              <a:t> </a:t>
            </a:r>
            <a:r>
              <a:rPr lang="de-DE" dirty="0" err="1"/>
              <a:t>observations</a:t>
            </a:r>
            <a:endParaRPr lang="de-DE" dirty="0"/>
          </a:p>
          <a:p>
            <a:r>
              <a:rPr lang="de-DE" dirty="0"/>
              <a:t>- Data </a:t>
            </a:r>
            <a:r>
              <a:rPr lang="de-DE" dirty="0" err="1"/>
              <a:t>range</a:t>
            </a:r>
            <a:r>
              <a:rPr lang="de-DE" dirty="0"/>
              <a:t>: </a:t>
            </a:r>
            <a:r>
              <a:rPr lang="de-DE" dirty="0" err="1"/>
              <a:t>more</a:t>
            </a:r>
            <a:r>
              <a:rPr lang="de-DE" dirty="0"/>
              <a:t> </a:t>
            </a:r>
            <a:r>
              <a:rPr lang="de-DE" dirty="0" err="1"/>
              <a:t>than</a:t>
            </a:r>
            <a:r>
              <a:rPr lang="de-DE" dirty="0"/>
              <a:t> 8 </a:t>
            </a:r>
            <a:r>
              <a:rPr lang="de-DE" dirty="0" err="1"/>
              <a:t>years</a:t>
            </a:r>
            <a:r>
              <a:rPr lang="de-DE" dirty="0"/>
              <a:t> (</a:t>
            </a:r>
            <a:r>
              <a:rPr lang="de-DE" dirty="0" err="1"/>
              <a:t>from</a:t>
            </a:r>
            <a:r>
              <a:rPr lang="de-DE" dirty="0"/>
              <a:t> 2015-01-04 at 23:00:00 </a:t>
            </a:r>
            <a:r>
              <a:rPr lang="de-DE" dirty="0" err="1"/>
              <a:t>to</a:t>
            </a:r>
            <a:r>
              <a:rPr lang="de-DE" dirty="0"/>
              <a:t> 2023-10-02 at 21:00:00)</a:t>
            </a:r>
          </a:p>
          <a:p>
            <a:r>
              <a:rPr lang="de-DE" dirty="0"/>
              <a:t>- Training </a:t>
            </a:r>
            <a:r>
              <a:rPr lang="de-DE" dirty="0" err="1"/>
              <a:t>set</a:t>
            </a:r>
            <a:r>
              <a:rPr lang="de-DE" dirty="0"/>
              <a:t> D= 5 </a:t>
            </a:r>
            <a:r>
              <a:rPr lang="de-DE" dirty="0" err="1"/>
              <a:t>years</a:t>
            </a:r>
            <a:r>
              <a:rPr lang="de-DE" dirty="0"/>
              <a:t>, </a:t>
            </a:r>
            <a:r>
              <a:rPr lang="de-DE" dirty="0" err="1"/>
              <a:t>validation</a:t>
            </a:r>
            <a:r>
              <a:rPr lang="de-DE" dirty="0"/>
              <a:t> </a:t>
            </a:r>
            <a:r>
              <a:rPr lang="de-DE" dirty="0" err="1"/>
              <a:t>set</a:t>
            </a:r>
            <a:r>
              <a:rPr lang="de-DE" dirty="0"/>
              <a:t>: </a:t>
            </a:r>
            <a:r>
              <a:rPr lang="de-DE" dirty="0" err="1"/>
              <a:t>N_eval</a:t>
            </a:r>
            <a:r>
              <a:rPr lang="de-DE" dirty="0"/>
              <a:t>= 2 </a:t>
            </a:r>
            <a:r>
              <a:rPr lang="de-DE" dirty="0" err="1"/>
              <a:t>years</a:t>
            </a:r>
            <a:r>
              <a:rPr lang="de-DE" dirty="0"/>
              <a:t>, and </a:t>
            </a:r>
            <a:r>
              <a:rPr lang="de-DE" dirty="0" err="1"/>
              <a:t>testing</a:t>
            </a:r>
            <a:r>
              <a:rPr lang="de-DE" dirty="0"/>
              <a:t> </a:t>
            </a:r>
            <a:r>
              <a:rPr lang="de-DE" dirty="0" err="1"/>
              <a:t>set</a:t>
            </a:r>
            <a:r>
              <a:rPr lang="de-DE" dirty="0"/>
              <a:t> =1 </a:t>
            </a:r>
            <a:r>
              <a:rPr lang="de-DE" dirty="0" err="1"/>
              <a:t>year</a:t>
            </a:r>
            <a:endParaRPr lang="en-GB" dirty="0"/>
          </a:p>
        </p:txBody>
      </p:sp>
      <p:sp>
        <p:nvSpPr>
          <p:cNvPr id="11" name="TextBox 10">
            <a:extLst>
              <a:ext uri="{FF2B5EF4-FFF2-40B4-BE49-F238E27FC236}">
                <a16:creationId xmlns:a16="http://schemas.microsoft.com/office/drawing/2014/main" id="{BF8F0495-2D5B-B55E-07C7-063778C6D383}"/>
              </a:ext>
            </a:extLst>
          </p:cNvPr>
          <p:cNvSpPr txBox="1"/>
          <p:nvPr/>
        </p:nvSpPr>
        <p:spPr>
          <a:xfrm>
            <a:off x="2621727" y="5090605"/>
            <a:ext cx="7807265" cy="369332"/>
          </a:xfrm>
          <a:prstGeom prst="rect">
            <a:avLst/>
          </a:prstGeom>
          <a:noFill/>
        </p:spPr>
        <p:txBody>
          <a:bodyPr wrap="none" rtlCol="0">
            <a:spAutoFit/>
          </a:bodyPr>
          <a:lstStyle/>
          <a:p>
            <a:r>
              <a:rPr lang="de-DE" dirty="0" err="1"/>
              <a:t>Spliting</a:t>
            </a:r>
            <a:r>
              <a:rPr lang="de-DE" dirty="0"/>
              <a:t> </a:t>
            </a:r>
            <a:r>
              <a:rPr lang="de-DE" dirty="0" err="1"/>
              <a:t>data</a:t>
            </a:r>
            <a:r>
              <a:rPr lang="de-DE" dirty="0"/>
              <a:t> and </a:t>
            </a:r>
            <a:r>
              <a:rPr lang="de-DE" dirty="0" err="1"/>
              <a:t>rolling</a:t>
            </a:r>
            <a:r>
              <a:rPr lang="de-DE" dirty="0"/>
              <a:t> </a:t>
            </a:r>
            <a:r>
              <a:rPr lang="de-DE" dirty="0" err="1"/>
              <a:t>forecast</a:t>
            </a:r>
            <a:r>
              <a:rPr lang="de-DE" dirty="0"/>
              <a:t> </a:t>
            </a:r>
            <a:r>
              <a:rPr lang="de-DE" dirty="0" err="1"/>
              <a:t>technique</a:t>
            </a:r>
            <a:r>
              <a:rPr lang="de-DE" dirty="0"/>
              <a:t> (Sources: </a:t>
            </a:r>
            <a:r>
              <a:rPr lang="en-GB" sz="1800" b="0" i="0" u="none" strike="noStrike" baseline="0" dirty="0">
                <a:latin typeface="CMR12"/>
              </a:rPr>
              <a:t>Hansika </a:t>
            </a:r>
            <a:r>
              <a:rPr lang="en-GB" sz="1800" b="0" i="0" u="none" strike="noStrike" baseline="0" dirty="0" err="1">
                <a:latin typeface="CMR12"/>
              </a:rPr>
              <a:t>Hewamalage</a:t>
            </a:r>
            <a:r>
              <a:rPr lang="en-GB" sz="1800" b="0" i="0" u="none" strike="noStrike" baseline="0" dirty="0">
                <a:latin typeface="CMR12"/>
              </a:rPr>
              <a:t>, 2023)</a:t>
            </a:r>
            <a:endParaRPr lang="en-GB" dirty="0"/>
          </a:p>
        </p:txBody>
      </p:sp>
      <p:sp>
        <p:nvSpPr>
          <p:cNvPr id="3" name="TextBox 2">
            <a:extLst>
              <a:ext uri="{FF2B5EF4-FFF2-40B4-BE49-F238E27FC236}">
                <a16:creationId xmlns:a16="http://schemas.microsoft.com/office/drawing/2014/main" id="{DF399810-37EE-D108-5005-B1E7E23BFA0A}"/>
              </a:ext>
            </a:extLst>
          </p:cNvPr>
          <p:cNvSpPr txBox="1"/>
          <p:nvPr/>
        </p:nvSpPr>
        <p:spPr>
          <a:xfrm>
            <a:off x="1875693" y="4783016"/>
            <a:ext cx="692818" cy="261610"/>
          </a:xfrm>
          <a:prstGeom prst="rect">
            <a:avLst/>
          </a:prstGeom>
          <a:noFill/>
        </p:spPr>
        <p:txBody>
          <a:bodyPr wrap="none" rtlCol="0">
            <a:spAutoFit/>
          </a:bodyPr>
          <a:lstStyle/>
          <a:p>
            <a:r>
              <a:rPr lang="en-DE" sz="1100" dirty="0"/>
              <a:t>01- 2015</a:t>
            </a:r>
          </a:p>
        </p:txBody>
      </p:sp>
      <p:sp>
        <p:nvSpPr>
          <p:cNvPr id="4" name="TextBox 3">
            <a:extLst>
              <a:ext uri="{FF2B5EF4-FFF2-40B4-BE49-F238E27FC236}">
                <a16:creationId xmlns:a16="http://schemas.microsoft.com/office/drawing/2014/main" id="{A560D4CF-6497-323E-2B30-AFFE1A33A7B1}"/>
              </a:ext>
            </a:extLst>
          </p:cNvPr>
          <p:cNvSpPr txBox="1"/>
          <p:nvPr/>
        </p:nvSpPr>
        <p:spPr>
          <a:xfrm>
            <a:off x="4970576" y="4700956"/>
            <a:ext cx="660758" cy="261610"/>
          </a:xfrm>
          <a:prstGeom prst="rect">
            <a:avLst/>
          </a:prstGeom>
          <a:noFill/>
        </p:spPr>
        <p:txBody>
          <a:bodyPr wrap="none" rtlCol="0">
            <a:spAutoFit/>
          </a:bodyPr>
          <a:lstStyle/>
          <a:p>
            <a:r>
              <a:rPr lang="en-DE" sz="1100" dirty="0"/>
              <a:t>01-2020</a:t>
            </a:r>
          </a:p>
        </p:txBody>
      </p:sp>
      <p:sp>
        <p:nvSpPr>
          <p:cNvPr id="8" name="TextBox 7">
            <a:extLst>
              <a:ext uri="{FF2B5EF4-FFF2-40B4-BE49-F238E27FC236}">
                <a16:creationId xmlns:a16="http://schemas.microsoft.com/office/drawing/2014/main" id="{5D960C5F-1CAD-8A2D-420D-D798EC42D330}"/>
              </a:ext>
            </a:extLst>
          </p:cNvPr>
          <p:cNvSpPr txBox="1"/>
          <p:nvPr/>
        </p:nvSpPr>
        <p:spPr>
          <a:xfrm>
            <a:off x="7233146" y="4747113"/>
            <a:ext cx="660758" cy="261610"/>
          </a:xfrm>
          <a:prstGeom prst="rect">
            <a:avLst/>
          </a:prstGeom>
          <a:noFill/>
        </p:spPr>
        <p:txBody>
          <a:bodyPr wrap="none" rtlCol="0">
            <a:spAutoFit/>
          </a:bodyPr>
          <a:lstStyle/>
          <a:p>
            <a:r>
              <a:rPr lang="en-DE" sz="1100" dirty="0"/>
              <a:t>10-2022</a:t>
            </a:r>
          </a:p>
        </p:txBody>
      </p:sp>
      <p:sp>
        <p:nvSpPr>
          <p:cNvPr id="12" name="TextBox 11">
            <a:extLst>
              <a:ext uri="{FF2B5EF4-FFF2-40B4-BE49-F238E27FC236}">
                <a16:creationId xmlns:a16="http://schemas.microsoft.com/office/drawing/2014/main" id="{C30A5D1C-210D-C4A0-BCCC-EC869BA96177}"/>
              </a:ext>
            </a:extLst>
          </p:cNvPr>
          <p:cNvSpPr txBox="1"/>
          <p:nvPr/>
        </p:nvSpPr>
        <p:spPr>
          <a:xfrm>
            <a:off x="10319040" y="4758383"/>
            <a:ext cx="660758" cy="261610"/>
          </a:xfrm>
          <a:prstGeom prst="rect">
            <a:avLst/>
          </a:prstGeom>
          <a:noFill/>
        </p:spPr>
        <p:txBody>
          <a:bodyPr wrap="none" rtlCol="0">
            <a:spAutoFit/>
          </a:bodyPr>
          <a:lstStyle/>
          <a:p>
            <a:r>
              <a:rPr lang="en-DE" sz="1100" dirty="0"/>
              <a:t>10-2023</a:t>
            </a:r>
          </a:p>
        </p:txBody>
      </p:sp>
      <p:sp>
        <p:nvSpPr>
          <p:cNvPr id="13" name="Textplatzhalter 4">
            <a:extLst>
              <a:ext uri="{FF2B5EF4-FFF2-40B4-BE49-F238E27FC236}">
                <a16:creationId xmlns:a16="http://schemas.microsoft.com/office/drawing/2014/main" id="{C2837916-2D67-DC3D-E8F0-A519DD1BBE53}"/>
              </a:ext>
            </a:extLst>
          </p:cNvPr>
          <p:cNvSpPr txBox="1">
            <a:spLocks/>
          </p:cNvSpPr>
          <p:nvPr/>
        </p:nvSpPr>
        <p:spPr>
          <a:xfrm>
            <a:off x="626879" y="347010"/>
            <a:ext cx="9138153" cy="457101"/>
          </a:xfrm>
          <a:prstGeom prst="rect">
            <a:avLst/>
          </a:prstGeom>
        </p:spPr>
        <p:txBody>
          <a:bodyPr vert="horz" lIns="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200" dirty="0">
                <a:latin typeface="Arial" panose="020B0604020202020204" pitchFamily="34" charset="0"/>
                <a:cs typeface="Arial" panose="020B0604020202020204" pitchFamily="34" charset="0"/>
              </a:rPr>
              <a:t>2. Data</a:t>
            </a:r>
            <a:r>
              <a:rPr lang="es-ES" dirty="0">
                <a:latin typeface="Arial" panose="020B0604020202020204" pitchFamily="34" charset="0"/>
                <a:cs typeface="Arial" panose="020B0604020202020204" pitchFamily="34" charset="0"/>
              </a:rPr>
              <a:t> - </a:t>
            </a:r>
            <a:r>
              <a:rPr lang="de-DE" dirty="0">
                <a:latin typeface="Arial" panose="020B0604020202020204" pitchFamily="34" charset="0"/>
                <a:cs typeface="Arial" panose="020B0604020202020204" pitchFamily="34" charset="0"/>
              </a:rPr>
              <a:t>Study Design</a:t>
            </a:r>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4563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43E7DC-5101-4E7C-ADB5-596311F53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B8BCA7A-6464-4C53-A572-89B2B3C2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0976177 w 12192000"/>
              <a:gd name="connsiteY3" fmla="*/ 6858000 h 6858000"/>
              <a:gd name="connsiteX4" fmla="*/ 10997120 w 12192000"/>
              <a:gd name="connsiteY4" fmla="*/ 6851980 h 6858000"/>
              <a:gd name="connsiteX5" fmla="*/ 12094512 w 12192000"/>
              <a:gd name="connsiteY5" fmla="*/ 6315404 h 6858000"/>
              <a:gd name="connsiteX6" fmla="*/ 12191999 w 12192000"/>
              <a:gd name="connsiteY6" fmla="*/ 6239611 h 6858000"/>
              <a:gd name="connsiteX7" fmla="*/ 12191999 w 12192000"/>
              <a:gd name="connsiteY7" fmla="*/ 1104399 h 6858000"/>
              <a:gd name="connsiteX8" fmla="*/ 11979198 w 12192000"/>
              <a:gd name="connsiteY8" fmla="*/ 1051011 h 6858000"/>
              <a:gd name="connsiteX9" fmla="*/ 11742378 w 12192000"/>
              <a:gd name="connsiteY9" fmla="*/ 986227 h 6858000"/>
              <a:gd name="connsiteX10" fmla="*/ 12063968 w 12192000"/>
              <a:gd name="connsiteY10" fmla="*/ 729780 h 6858000"/>
              <a:gd name="connsiteX11" fmla="*/ 11572835 w 12192000"/>
              <a:gd name="connsiteY11" fmla="*/ 670151 h 6858000"/>
              <a:gd name="connsiteX12" fmla="*/ 11524844 w 12192000"/>
              <a:gd name="connsiteY12" fmla="*/ 671946 h 6858000"/>
              <a:gd name="connsiteX13" fmla="*/ 10560518 w 12192000"/>
              <a:gd name="connsiteY13" fmla="*/ 632492 h 6858000"/>
              <a:gd name="connsiteX14" fmla="*/ 9178169 w 12192000"/>
              <a:gd name="connsiteY14" fmla="*/ 501577 h 6858000"/>
              <a:gd name="connsiteX15" fmla="*/ 8033984 w 12192000"/>
              <a:gd name="connsiteY15" fmla="*/ 423121 h 6858000"/>
              <a:gd name="connsiteX16" fmla="*/ 6815795 w 12192000"/>
              <a:gd name="connsiteY16" fmla="*/ 270688 h 6858000"/>
              <a:gd name="connsiteX17" fmla="*/ 6757489 w 12192000"/>
              <a:gd name="connsiteY17" fmla="*/ 260880 h 6858000"/>
              <a:gd name="connsiteX18" fmla="*/ 6703217 w 12192000"/>
              <a:gd name="connsiteY18" fmla="*/ 290416 h 6858000"/>
              <a:gd name="connsiteX19" fmla="*/ 7005521 w 12192000"/>
              <a:gd name="connsiteY19" fmla="*/ 401154 h 6858000"/>
              <a:gd name="connsiteX20" fmla="*/ 6532779 w 12192000"/>
              <a:gd name="connsiteY20" fmla="*/ 342871 h 6858000"/>
              <a:gd name="connsiteX21" fmla="*/ 6524704 w 12192000"/>
              <a:gd name="connsiteY21" fmla="*/ 380529 h 6858000"/>
              <a:gd name="connsiteX22" fmla="*/ 7061587 w 12192000"/>
              <a:gd name="connsiteY22" fmla="*/ 523098 h 6858000"/>
              <a:gd name="connsiteX23" fmla="*/ 7013594 w 12192000"/>
              <a:gd name="connsiteY23" fmla="*/ 545070 h 6858000"/>
              <a:gd name="connsiteX24" fmla="*/ 6728335 w 12192000"/>
              <a:gd name="connsiteY24" fmla="*/ 489924 h 6858000"/>
              <a:gd name="connsiteX25" fmla="*/ 6670923 w 12192000"/>
              <a:gd name="connsiteY25" fmla="*/ 504270 h 6858000"/>
              <a:gd name="connsiteX26" fmla="*/ 6699180 w 12192000"/>
              <a:gd name="connsiteY26" fmla="*/ 571069 h 6858000"/>
              <a:gd name="connsiteX27" fmla="*/ 6822972 w 12192000"/>
              <a:gd name="connsiteY27" fmla="*/ 597073 h 6858000"/>
              <a:gd name="connsiteX28" fmla="*/ 7015839 w 12192000"/>
              <a:gd name="connsiteY28" fmla="*/ 753992 h 6858000"/>
              <a:gd name="connsiteX29" fmla="*/ 6723848 w 12192000"/>
              <a:gd name="connsiteY29" fmla="*/ 735160 h 6858000"/>
              <a:gd name="connsiteX30" fmla="*/ 6672268 w 12192000"/>
              <a:gd name="connsiteY30" fmla="*/ 773268 h 6858000"/>
              <a:gd name="connsiteX31" fmla="*/ 6652532 w 12192000"/>
              <a:gd name="connsiteY31" fmla="*/ 822585 h 6858000"/>
              <a:gd name="connsiteX32" fmla="*/ 6539505 w 12192000"/>
              <a:gd name="connsiteY32" fmla="*/ 863382 h 6858000"/>
              <a:gd name="connsiteX33" fmla="*/ 6717122 w 12192000"/>
              <a:gd name="connsiteY33" fmla="*/ 909114 h 6858000"/>
              <a:gd name="connsiteX34" fmla="*/ 6527397 w 12192000"/>
              <a:gd name="connsiteY34" fmla="*/ 909114 h 6858000"/>
              <a:gd name="connsiteX35" fmla="*/ 6309411 w 12192000"/>
              <a:gd name="connsiteY35" fmla="*/ 877731 h 6858000"/>
              <a:gd name="connsiteX36" fmla="*/ 6077077 w 12192000"/>
              <a:gd name="connsiteY36" fmla="*/ 887593 h 6858000"/>
              <a:gd name="connsiteX37" fmla="*/ 6076642 w 12192000"/>
              <a:gd name="connsiteY37" fmla="*/ 887537 h 6858000"/>
              <a:gd name="connsiteX38" fmla="*/ 6032390 w 12192000"/>
              <a:gd name="connsiteY38" fmla="*/ 898600 h 6858000"/>
              <a:gd name="connsiteX39" fmla="*/ 6008536 w 12192000"/>
              <a:gd name="connsiteY39" fmla="*/ 914503 h 6858000"/>
              <a:gd name="connsiteX40" fmla="*/ 5944926 w 12192000"/>
              <a:gd name="connsiteY40" fmla="*/ 922454 h 6858000"/>
              <a:gd name="connsiteX41" fmla="*/ 5929023 w 12192000"/>
              <a:gd name="connsiteY41" fmla="*/ 954259 h 6858000"/>
              <a:gd name="connsiteX42" fmla="*/ 5938641 w 12192000"/>
              <a:gd name="connsiteY42" fmla="*/ 983356 h 6858000"/>
              <a:gd name="connsiteX43" fmla="*/ 5941380 w 12192000"/>
              <a:gd name="connsiteY43" fmla="*/ 994243 h 6858000"/>
              <a:gd name="connsiteX44" fmla="*/ 6022639 w 12192000"/>
              <a:gd name="connsiteY44" fmla="*/ 1012399 h 6858000"/>
              <a:gd name="connsiteX45" fmla="*/ 6620687 w 12192000"/>
              <a:gd name="connsiteY45" fmla="*/ 1222947 h 6858000"/>
              <a:gd name="connsiteX46" fmla="*/ 6557895 w 12192000"/>
              <a:gd name="connsiteY46" fmla="*/ 1308577 h 6858000"/>
              <a:gd name="connsiteX47" fmla="*/ 6815348 w 12192000"/>
              <a:gd name="connsiteY47" fmla="*/ 1401831 h 6858000"/>
              <a:gd name="connsiteX48" fmla="*/ 6878591 w 12192000"/>
              <a:gd name="connsiteY48" fmla="*/ 1494187 h 6858000"/>
              <a:gd name="connsiteX49" fmla="*/ 6799202 w 12192000"/>
              <a:gd name="connsiteY49" fmla="*/ 1486118 h 6858000"/>
              <a:gd name="connsiteX50" fmla="*/ 6731027 w 12192000"/>
              <a:gd name="connsiteY50" fmla="*/ 1503602 h 6858000"/>
              <a:gd name="connsiteX51" fmla="*/ 6759282 w 12192000"/>
              <a:gd name="connsiteY51" fmla="*/ 1621067 h 6858000"/>
              <a:gd name="connsiteX52" fmla="*/ 7123035 w 12192000"/>
              <a:gd name="connsiteY52" fmla="*/ 1772603 h 6858000"/>
              <a:gd name="connsiteX53" fmla="*/ 7155777 w 12192000"/>
              <a:gd name="connsiteY53" fmla="*/ 1821919 h 6858000"/>
              <a:gd name="connsiteX54" fmla="*/ 7112270 w 12192000"/>
              <a:gd name="connsiteY54" fmla="*/ 1856890 h 6858000"/>
              <a:gd name="connsiteX55" fmla="*/ 6994755 w 12192000"/>
              <a:gd name="connsiteY55" fmla="*/ 1874821 h 6858000"/>
              <a:gd name="connsiteX56" fmla="*/ 7159364 w 12192000"/>
              <a:gd name="connsiteY56" fmla="*/ 2042948 h 6858000"/>
              <a:gd name="connsiteX57" fmla="*/ 7219467 w 12192000"/>
              <a:gd name="connsiteY57" fmla="*/ 2089573 h 6858000"/>
              <a:gd name="connsiteX58" fmla="*/ 7322179 w 12192000"/>
              <a:gd name="connsiteY58" fmla="*/ 2161756 h 6858000"/>
              <a:gd name="connsiteX59" fmla="*/ 7323974 w 12192000"/>
              <a:gd name="connsiteY59" fmla="*/ 2183724 h 6858000"/>
              <a:gd name="connsiteX60" fmla="*/ 7184034 w 12192000"/>
              <a:gd name="connsiteY60" fmla="*/ 2261285 h 6858000"/>
              <a:gd name="connsiteX61" fmla="*/ 6931516 w 12192000"/>
              <a:gd name="connsiteY61" fmla="*/ 2240212 h 6858000"/>
              <a:gd name="connsiteX62" fmla="*/ 7304686 w 12192000"/>
              <a:gd name="connsiteY62" fmla="*/ 2355883 h 6858000"/>
              <a:gd name="connsiteX63" fmla="*/ 6096813 w 12192000"/>
              <a:gd name="connsiteY63" fmla="*/ 2080160 h 6858000"/>
              <a:gd name="connsiteX64" fmla="*/ 6173959 w 12192000"/>
              <a:gd name="connsiteY64" fmla="*/ 2152340 h 6858000"/>
              <a:gd name="connsiteX65" fmla="*/ 6596469 w 12192000"/>
              <a:gd name="connsiteY65" fmla="*/ 2342432 h 6858000"/>
              <a:gd name="connsiteX66" fmla="*/ 6716224 w 12192000"/>
              <a:gd name="connsiteY66" fmla="*/ 2461690 h 6858000"/>
              <a:gd name="connsiteX67" fmla="*/ 6841810 w 12192000"/>
              <a:gd name="connsiteY67" fmla="*/ 2527594 h 6858000"/>
              <a:gd name="connsiteX68" fmla="*/ 7018080 w 12192000"/>
              <a:gd name="connsiteY68" fmla="*/ 2526249 h 6858000"/>
              <a:gd name="connsiteX69" fmla="*/ 7143217 w 12192000"/>
              <a:gd name="connsiteY69" fmla="*/ 2627573 h 6858000"/>
              <a:gd name="connsiteX70" fmla="*/ 7012697 w 12192000"/>
              <a:gd name="connsiteY70" fmla="*/ 2649094 h 6858000"/>
              <a:gd name="connsiteX71" fmla="*/ 6859752 w 12192000"/>
              <a:gd name="connsiteY71" fmla="*/ 2632505 h 6858000"/>
              <a:gd name="connsiteX72" fmla="*/ 6529636 w 12192000"/>
              <a:gd name="connsiteY72" fmla="*/ 2637883 h 6858000"/>
              <a:gd name="connsiteX73" fmla="*/ 6340360 w 12192000"/>
              <a:gd name="connsiteY73" fmla="*/ 2657610 h 6858000"/>
              <a:gd name="connsiteX74" fmla="*/ 5905294 w 12192000"/>
              <a:gd name="connsiteY74" fmla="*/ 2623984 h 6858000"/>
              <a:gd name="connsiteX75" fmla="*/ 5930860 w 12192000"/>
              <a:gd name="connsiteY75" fmla="*/ 2710066 h 6858000"/>
              <a:gd name="connsiteX76" fmla="*/ 5914710 w 12192000"/>
              <a:gd name="connsiteY76" fmla="*/ 2784935 h 6858000"/>
              <a:gd name="connsiteX77" fmla="*/ 5908433 w 12192000"/>
              <a:gd name="connsiteY77" fmla="*/ 2947683 h 6858000"/>
              <a:gd name="connsiteX78" fmla="*/ 5912470 w 12192000"/>
              <a:gd name="connsiteY78" fmla="*/ 2974134 h 6858000"/>
              <a:gd name="connsiteX79" fmla="*/ 5815141 w 12192000"/>
              <a:gd name="connsiteY79" fmla="*/ 2991171 h 6858000"/>
              <a:gd name="connsiteX80" fmla="*/ 6395082 w 12192000"/>
              <a:gd name="connsiteY80" fmla="*/ 3329661 h 6858000"/>
              <a:gd name="connsiteX81" fmla="*/ 6007557 w 12192000"/>
              <a:gd name="connsiteY81" fmla="*/ 3243581 h 6858000"/>
              <a:gd name="connsiteX82" fmla="*/ 5955079 w 12192000"/>
              <a:gd name="connsiteY82" fmla="*/ 3385704 h 6858000"/>
              <a:gd name="connsiteX83" fmla="*/ 6137180 w 12192000"/>
              <a:gd name="connsiteY83" fmla="*/ 3512133 h 6858000"/>
              <a:gd name="connsiteX84" fmla="*/ 6204457 w 12192000"/>
              <a:gd name="connsiteY84" fmla="*/ 3762302 h 6858000"/>
              <a:gd name="connsiteX85" fmla="*/ 6171716 w 12192000"/>
              <a:gd name="connsiteY85" fmla="*/ 3990952 h 6858000"/>
              <a:gd name="connsiteX86" fmla="*/ 6093674 w 12192000"/>
              <a:gd name="connsiteY86" fmla="*/ 4063580 h 6858000"/>
              <a:gd name="connsiteX87" fmla="*/ 5980645 w 12192000"/>
              <a:gd name="connsiteY87" fmla="*/ 4194045 h 6858000"/>
              <a:gd name="connsiteX88" fmla="*/ 5910676 w 12192000"/>
              <a:gd name="connsiteY88" fmla="*/ 4274743 h 6858000"/>
              <a:gd name="connsiteX89" fmla="*/ 5667577 w 12192000"/>
              <a:gd name="connsiteY89" fmla="*/ 4243362 h 6858000"/>
              <a:gd name="connsiteX90" fmla="*/ 5991859 w 12192000"/>
              <a:gd name="connsiteY90" fmla="*/ 4448252 h 6858000"/>
              <a:gd name="connsiteX91" fmla="*/ 5729024 w 12192000"/>
              <a:gd name="connsiteY91" fmla="*/ 4422695 h 6858000"/>
              <a:gd name="connsiteX92" fmla="*/ 5643357 w 12192000"/>
              <a:gd name="connsiteY92" fmla="*/ 4437041 h 6858000"/>
              <a:gd name="connsiteX93" fmla="*/ 5692243 w 12192000"/>
              <a:gd name="connsiteY93" fmla="*/ 4503395 h 6858000"/>
              <a:gd name="connsiteX94" fmla="*/ 5885111 w 12192000"/>
              <a:gd name="connsiteY94" fmla="*/ 4615926 h 6858000"/>
              <a:gd name="connsiteX95" fmla="*/ 6282503 w 12192000"/>
              <a:gd name="connsiteY95" fmla="*/ 4920793 h 6858000"/>
              <a:gd name="connsiteX96" fmla="*/ 5897668 w 12192000"/>
              <a:gd name="connsiteY96" fmla="*/ 4780915 h 6858000"/>
              <a:gd name="connsiteX97" fmla="*/ 6303132 w 12192000"/>
              <a:gd name="connsiteY97" fmla="*/ 5094297 h 6858000"/>
              <a:gd name="connsiteX98" fmla="*/ 6393287 w 12192000"/>
              <a:gd name="connsiteY98" fmla="*/ 5198310 h 6858000"/>
              <a:gd name="connsiteX99" fmla="*/ 6575386 w 12192000"/>
              <a:gd name="connsiteY99" fmla="*/ 5456548 h 6858000"/>
              <a:gd name="connsiteX100" fmla="*/ 6566415 w 12192000"/>
              <a:gd name="connsiteY100" fmla="*/ 5485690 h 6858000"/>
              <a:gd name="connsiteX101" fmla="*/ 6356059 w 12192000"/>
              <a:gd name="connsiteY101" fmla="*/ 5443995 h 6858000"/>
              <a:gd name="connsiteX102" fmla="*/ 6628762 w 12192000"/>
              <a:gd name="connsiteY102" fmla="*/ 5660990 h 6858000"/>
              <a:gd name="connsiteX103" fmla="*/ 6910436 w 12192000"/>
              <a:gd name="connsiteY103" fmla="*/ 5827767 h 6858000"/>
              <a:gd name="connsiteX104" fmla="*/ 6710393 w 12192000"/>
              <a:gd name="connsiteY104" fmla="*/ 5802214 h 6858000"/>
              <a:gd name="connsiteX105" fmla="*/ 6435448 w 12192000"/>
              <a:gd name="connsiteY105" fmla="*/ 5706719 h 6858000"/>
              <a:gd name="connsiteX106" fmla="*/ 6339913 w 12192000"/>
              <a:gd name="connsiteY106" fmla="*/ 5742586 h 6858000"/>
              <a:gd name="connsiteX107" fmla="*/ 6600503 w 12192000"/>
              <a:gd name="connsiteY107" fmla="*/ 5900398 h 6858000"/>
              <a:gd name="connsiteX108" fmla="*/ 6749863 w 12192000"/>
              <a:gd name="connsiteY108" fmla="*/ 5973478 h 6858000"/>
              <a:gd name="connsiteX109" fmla="*/ 6809515 w 12192000"/>
              <a:gd name="connsiteY109" fmla="*/ 6029519 h 6858000"/>
              <a:gd name="connsiteX110" fmla="*/ 6979954 w 12192000"/>
              <a:gd name="connsiteY110" fmla="*/ 6229474 h 6858000"/>
              <a:gd name="connsiteX111" fmla="*/ 7480509 w 12192000"/>
              <a:gd name="connsiteY111" fmla="*/ 6447812 h 6858000"/>
              <a:gd name="connsiteX112" fmla="*/ 7948764 w 12192000"/>
              <a:gd name="connsiteY112" fmla="*/ 6719056 h 6858000"/>
              <a:gd name="connsiteX113" fmla="*/ 8221244 w 12192000"/>
              <a:gd name="connsiteY113" fmla="*/ 6848868 h 6858000"/>
              <a:gd name="connsiteX114" fmla="*/ 8242921 w 12192000"/>
              <a:gd name="connsiteY114" fmla="*/ 6858000 h 6858000"/>
              <a:gd name="connsiteX115" fmla="*/ 0 w 12192000"/>
              <a:gd name="connsiteY1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2192000" h="6858000">
                <a:moveTo>
                  <a:pt x="0" y="0"/>
                </a:moveTo>
                <a:lnTo>
                  <a:pt x="12192000" y="0"/>
                </a:lnTo>
                <a:lnTo>
                  <a:pt x="12192000" y="6858000"/>
                </a:lnTo>
                <a:lnTo>
                  <a:pt x="10976177" y="6858000"/>
                </a:lnTo>
                <a:lnTo>
                  <a:pt x="10997120" y="6851980"/>
                </a:lnTo>
                <a:cubicBezTo>
                  <a:pt x="11372760" y="6734361"/>
                  <a:pt x="11757137" y="6563389"/>
                  <a:pt x="12094512" y="6315404"/>
                </a:cubicBezTo>
                <a:lnTo>
                  <a:pt x="12191999" y="6239611"/>
                </a:lnTo>
                <a:lnTo>
                  <a:pt x="12191999" y="1104399"/>
                </a:lnTo>
                <a:lnTo>
                  <a:pt x="11979198" y="1051011"/>
                </a:lnTo>
                <a:cubicBezTo>
                  <a:pt x="11902836" y="1030275"/>
                  <a:pt x="11824681" y="1008195"/>
                  <a:pt x="11742378" y="986227"/>
                </a:cubicBezTo>
                <a:cubicBezTo>
                  <a:pt x="11843295" y="875936"/>
                  <a:pt x="12022257" y="888939"/>
                  <a:pt x="12063968" y="729780"/>
                </a:cubicBezTo>
                <a:cubicBezTo>
                  <a:pt x="11901155" y="688534"/>
                  <a:pt x="11729822" y="735611"/>
                  <a:pt x="11572835" y="670151"/>
                </a:cubicBezTo>
                <a:cubicBezTo>
                  <a:pt x="11559381" y="664325"/>
                  <a:pt x="11540990" y="670151"/>
                  <a:pt x="11524844" y="671946"/>
                </a:cubicBezTo>
                <a:cubicBezTo>
                  <a:pt x="11201459" y="706916"/>
                  <a:pt x="10879418" y="676432"/>
                  <a:pt x="10560518" y="632492"/>
                </a:cubicBezTo>
                <a:cubicBezTo>
                  <a:pt x="10101230" y="569728"/>
                  <a:pt x="9640146" y="529825"/>
                  <a:pt x="9178169" y="501577"/>
                </a:cubicBezTo>
                <a:cubicBezTo>
                  <a:pt x="8796475" y="478266"/>
                  <a:pt x="8413886" y="467955"/>
                  <a:pt x="8033984" y="423121"/>
                </a:cubicBezTo>
                <a:cubicBezTo>
                  <a:pt x="7627624" y="375150"/>
                  <a:pt x="7221712" y="320901"/>
                  <a:pt x="6815795" y="270688"/>
                </a:cubicBezTo>
                <a:cubicBezTo>
                  <a:pt x="6797407" y="268446"/>
                  <a:pt x="6777110" y="261384"/>
                  <a:pt x="6757489" y="260880"/>
                </a:cubicBezTo>
                <a:cubicBezTo>
                  <a:pt x="6737867" y="260376"/>
                  <a:pt x="6718916" y="266430"/>
                  <a:pt x="6703217" y="290416"/>
                </a:cubicBezTo>
                <a:cubicBezTo>
                  <a:pt x="6786642" y="353629"/>
                  <a:pt x="6892941" y="329867"/>
                  <a:pt x="7005521" y="401154"/>
                </a:cubicBezTo>
                <a:cubicBezTo>
                  <a:pt x="6822525" y="378735"/>
                  <a:pt x="6677649" y="360801"/>
                  <a:pt x="6532779" y="342871"/>
                </a:cubicBezTo>
                <a:cubicBezTo>
                  <a:pt x="6530087" y="355424"/>
                  <a:pt x="6527397" y="367976"/>
                  <a:pt x="6524704" y="380529"/>
                </a:cubicBezTo>
                <a:cubicBezTo>
                  <a:pt x="6709945" y="406980"/>
                  <a:pt x="6881280" y="475126"/>
                  <a:pt x="7061587" y="523098"/>
                </a:cubicBezTo>
                <a:cubicBezTo>
                  <a:pt x="7044990" y="552691"/>
                  <a:pt x="7028398" y="546862"/>
                  <a:pt x="7013594" y="545070"/>
                </a:cubicBezTo>
                <a:cubicBezTo>
                  <a:pt x="6917162" y="533412"/>
                  <a:pt x="6820730" y="521755"/>
                  <a:pt x="6728335" y="489924"/>
                </a:cubicBezTo>
                <a:cubicBezTo>
                  <a:pt x="6707702" y="482748"/>
                  <a:pt x="6682583" y="482748"/>
                  <a:pt x="6670923" y="504270"/>
                </a:cubicBezTo>
                <a:cubicBezTo>
                  <a:pt x="6654326" y="534757"/>
                  <a:pt x="6678097" y="554484"/>
                  <a:pt x="6699180" y="571069"/>
                </a:cubicBezTo>
                <a:cubicBezTo>
                  <a:pt x="6735959" y="599764"/>
                  <a:pt x="6780362" y="591695"/>
                  <a:pt x="6822972" y="597073"/>
                </a:cubicBezTo>
                <a:cubicBezTo>
                  <a:pt x="6936448" y="610972"/>
                  <a:pt x="6990720" y="654460"/>
                  <a:pt x="7015839" y="753992"/>
                </a:cubicBezTo>
                <a:cubicBezTo>
                  <a:pt x="6916264" y="713640"/>
                  <a:pt x="6820280" y="763407"/>
                  <a:pt x="6723848" y="735160"/>
                </a:cubicBezTo>
                <a:cubicBezTo>
                  <a:pt x="6698731" y="727988"/>
                  <a:pt x="6658813" y="738747"/>
                  <a:pt x="6672268" y="773268"/>
                </a:cubicBezTo>
                <a:cubicBezTo>
                  <a:pt x="6684828" y="805550"/>
                  <a:pt x="6726540" y="828861"/>
                  <a:pt x="6652532" y="822585"/>
                </a:cubicBezTo>
                <a:cubicBezTo>
                  <a:pt x="6599609" y="818101"/>
                  <a:pt x="6495999" y="854418"/>
                  <a:pt x="6539505" y="863382"/>
                </a:cubicBezTo>
                <a:cubicBezTo>
                  <a:pt x="6594225" y="874593"/>
                  <a:pt x="6647600" y="890733"/>
                  <a:pt x="6717122" y="909114"/>
                </a:cubicBezTo>
                <a:cubicBezTo>
                  <a:pt x="6640423" y="939151"/>
                  <a:pt x="6585254" y="932874"/>
                  <a:pt x="6527397" y="909114"/>
                </a:cubicBezTo>
                <a:cubicBezTo>
                  <a:pt x="6457427" y="880419"/>
                  <a:pt x="6366375" y="845451"/>
                  <a:pt x="6309411" y="877731"/>
                </a:cubicBezTo>
                <a:cubicBezTo>
                  <a:pt x="6224192" y="926151"/>
                  <a:pt x="6153325" y="895663"/>
                  <a:pt x="6077077" y="887593"/>
                </a:cubicBezTo>
                <a:lnTo>
                  <a:pt x="6076642" y="887537"/>
                </a:lnTo>
                <a:lnTo>
                  <a:pt x="6032390" y="898600"/>
                </a:lnTo>
                <a:cubicBezTo>
                  <a:pt x="6023409" y="901866"/>
                  <a:pt x="6017756" y="911989"/>
                  <a:pt x="6008536" y="914503"/>
                </a:cubicBezTo>
                <a:cubicBezTo>
                  <a:pt x="5987921" y="920125"/>
                  <a:pt x="5964038" y="912898"/>
                  <a:pt x="5944926" y="922454"/>
                </a:cubicBezTo>
                <a:cubicBezTo>
                  <a:pt x="5934324" y="927755"/>
                  <a:pt x="5934324" y="943657"/>
                  <a:pt x="5929023" y="954259"/>
                </a:cubicBezTo>
                <a:cubicBezTo>
                  <a:pt x="5933305" y="967105"/>
                  <a:pt x="5936344" y="975942"/>
                  <a:pt x="5938641" y="983356"/>
                </a:cubicBezTo>
                <a:lnTo>
                  <a:pt x="5941380" y="994243"/>
                </a:lnTo>
                <a:lnTo>
                  <a:pt x="6022639" y="1012399"/>
                </a:lnTo>
                <a:cubicBezTo>
                  <a:pt x="6231931" y="1059643"/>
                  <a:pt x="6435672" y="1112210"/>
                  <a:pt x="6620687" y="1222947"/>
                </a:cubicBezTo>
                <a:cubicBezTo>
                  <a:pt x="6604990" y="1244018"/>
                  <a:pt x="6525153" y="1304094"/>
                  <a:pt x="6557895" y="1308577"/>
                </a:cubicBezTo>
                <a:cubicBezTo>
                  <a:pt x="6649842" y="1321581"/>
                  <a:pt x="6731472" y="1365517"/>
                  <a:pt x="6815348" y="1401831"/>
                </a:cubicBezTo>
                <a:cubicBezTo>
                  <a:pt x="6851679" y="1417523"/>
                  <a:pt x="6895633" y="1438147"/>
                  <a:pt x="6878591" y="1494187"/>
                </a:cubicBezTo>
                <a:cubicBezTo>
                  <a:pt x="6847640" y="1509878"/>
                  <a:pt x="6824766" y="1487911"/>
                  <a:pt x="6799202" y="1486118"/>
                </a:cubicBezTo>
                <a:cubicBezTo>
                  <a:pt x="6773186" y="1484326"/>
                  <a:pt x="6714877" y="1495981"/>
                  <a:pt x="6731027" y="1503602"/>
                </a:cubicBezTo>
                <a:cubicBezTo>
                  <a:pt x="6804583" y="1538124"/>
                  <a:pt x="6672268" y="1621067"/>
                  <a:pt x="6759282" y="1621067"/>
                </a:cubicBezTo>
                <a:cubicBezTo>
                  <a:pt x="6905053" y="1621514"/>
                  <a:pt x="6982647" y="1768566"/>
                  <a:pt x="7123035" y="1772603"/>
                </a:cubicBezTo>
                <a:cubicBezTo>
                  <a:pt x="7145459" y="1773049"/>
                  <a:pt x="7156224" y="1799053"/>
                  <a:pt x="7155777" y="1821919"/>
                </a:cubicBezTo>
                <a:cubicBezTo>
                  <a:pt x="7155777" y="1849268"/>
                  <a:pt x="7135144" y="1854199"/>
                  <a:pt x="7112270" y="1856890"/>
                </a:cubicBezTo>
                <a:cubicBezTo>
                  <a:pt x="7077284" y="1860923"/>
                  <a:pt x="7040954" y="1821919"/>
                  <a:pt x="6994755" y="1874821"/>
                </a:cubicBezTo>
                <a:cubicBezTo>
                  <a:pt x="7077735" y="1905755"/>
                  <a:pt x="7160709" y="1936693"/>
                  <a:pt x="7159364" y="2042948"/>
                </a:cubicBezTo>
                <a:cubicBezTo>
                  <a:pt x="7158916" y="2071638"/>
                  <a:pt x="7193452" y="2082399"/>
                  <a:pt x="7219467" y="2089573"/>
                </a:cubicBezTo>
                <a:cubicBezTo>
                  <a:pt x="7262526" y="2101231"/>
                  <a:pt x="7298853" y="2121854"/>
                  <a:pt x="7322179" y="2161756"/>
                </a:cubicBezTo>
                <a:cubicBezTo>
                  <a:pt x="7321730" y="2169378"/>
                  <a:pt x="7321281" y="2177446"/>
                  <a:pt x="7323974" y="2183724"/>
                </a:cubicBezTo>
                <a:cubicBezTo>
                  <a:pt x="7316349" y="2280115"/>
                  <a:pt x="7253555" y="2277424"/>
                  <a:pt x="7184034" y="2261285"/>
                </a:cubicBezTo>
                <a:cubicBezTo>
                  <a:pt x="7101058" y="2241558"/>
                  <a:pt x="7018978" y="2205691"/>
                  <a:pt x="6931516" y="2240212"/>
                </a:cubicBezTo>
                <a:cubicBezTo>
                  <a:pt x="7054861" y="2286391"/>
                  <a:pt x="7188967" y="2289976"/>
                  <a:pt x="7304686" y="2355883"/>
                </a:cubicBezTo>
                <a:cubicBezTo>
                  <a:pt x="6881280" y="2367989"/>
                  <a:pt x="6507211" y="2159959"/>
                  <a:pt x="6096813" y="2080160"/>
                </a:cubicBezTo>
                <a:cubicBezTo>
                  <a:pt x="6110718" y="2133508"/>
                  <a:pt x="6143907" y="2144268"/>
                  <a:pt x="6173959" y="2152340"/>
                </a:cubicBezTo>
                <a:cubicBezTo>
                  <a:pt x="6325561" y="2192691"/>
                  <a:pt x="6458320" y="2272943"/>
                  <a:pt x="6596469" y="2342432"/>
                </a:cubicBezTo>
                <a:cubicBezTo>
                  <a:pt x="6653429" y="2371125"/>
                  <a:pt x="6694695" y="2399820"/>
                  <a:pt x="6716224" y="2461690"/>
                </a:cubicBezTo>
                <a:cubicBezTo>
                  <a:pt x="6735511" y="2517732"/>
                  <a:pt x="6772739" y="2543736"/>
                  <a:pt x="6841810" y="2527594"/>
                </a:cubicBezTo>
                <a:cubicBezTo>
                  <a:pt x="6897875" y="2514144"/>
                  <a:pt x="6959322" y="2521317"/>
                  <a:pt x="7018080" y="2526249"/>
                </a:cubicBezTo>
                <a:cubicBezTo>
                  <a:pt x="7085808" y="2531629"/>
                  <a:pt x="7161607" y="2594845"/>
                  <a:pt x="7143217" y="2627573"/>
                </a:cubicBezTo>
                <a:cubicBezTo>
                  <a:pt x="7111823" y="2683166"/>
                  <a:pt x="7059345" y="2655370"/>
                  <a:pt x="7012697" y="2649094"/>
                </a:cubicBezTo>
                <a:cubicBezTo>
                  <a:pt x="6959771" y="2641473"/>
                  <a:pt x="6861547" y="2625779"/>
                  <a:pt x="6859752" y="2632505"/>
                </a:cubicBezTo>
                <a:cubicBezTo>
                  <a:pt x="6825212" y="2771936"/>
                  <a:pt x="6582114" y="2650439"/>
                  <a:pt x="6529636" y="2637883"/>
                </a:cubicBezTo>
                <a:cubicBezTo>
                  <a:pt x="6464154" y="2622192"/>
                  <a:pt x="6402705" y="2650887"/>
                  <a:pt x="6340360" y="2657610"/>
                </a:cubicBezTo>
                <a:cubicBezTo>
                  <a:pt x="6284743" y="2663887"/>
                  <a:pt x="5970330" y="2683166"/>
                  <a:pt x="5905294" y="2623984"/>
                </a:cubicBezTo>
                <a:cubicBezTo>
                  <a:pt x="5896322" y="2670163"/>
                  <a:pt x="5915159" y="2688993"/>
                  <a:pt x="5930860" y="2710066"/>
                </a:cubicBezTo>
                <a:cubicBezTo>
                  <a:pt x="5952838" y="2740102"/>
                  <a:pt x="5956426" y="2761175"/>
                  <a:pt x="5914710" y="2784935"/>
                </a:cubicBezTo>
                <a:cubicBezTo>
                  <a:pt x="5795853" y="2853086"/>
                  <a:pt x="5797649" y="2855325"/>
                  <a:pt x="5908433" y="2947683"/>
                </a:cubicBezTo>
                <a:cubicBezTo>
                  <a:pt x="5913818" y="2951715"/>
                  <a:pt x="5911572" y="2965167"/>
                  <a:pt x="5912470" y="2974134"/>
                </a:cubicBezTo>
                <a:cubicBezTo>
                  <a:pt x="5883316" y="2988480"/>
                  <a:pt x="5849228" y="2952613"/>
                  <a:pt x="5815141" y="2991171"/>
                </a:cubicBezTo>
                <a:cubicBezTo>
                  <a:pt x="5963601" y="3160638"/>
                  <a:pt x="6190105" y="3202332"/>
                  <a:pt x="6395082" y="3329661"/>
                </a:cubicBezTo>
                <a:cubicBezTo>
                  <a:pt x="6229127" y="3371803"/>
                  <a:pt x="6129555" y="3224751"/>
                  <a:pt x="6007557" y="3243581"/>
                </a:cubicBezTo>
                <a:cubicBezTo>
                  <a:pt x="5946560" y="3289760"/>
                  <a:pt x="6127760" y="3363734"/>
                  <a:pt x="5955079" y="3385704"/>
                </a:cubicBezTo>
                <a:cubicBezTo>
                  <a:pt x="6029985" y="3426052"/>
                  <a:pt x="6085601" y="3465503"/>
                  <a:pt x="6137180" y="3512133"/>
                </a:cubicBezTo>
                <a:cubicBezTo>
                  <a:pt x="6229127" y="3595522"/>
                  <a:pt x="6247069" y="3650219"/>
                  <a:pt x="6204457" y="3762302"/>
                </a:cubicBezTo>
                <a:cubicBezTo>
                  <a:pt x="6176648" y="3835828"/>
                  <a:pt x="6135833" y="3903528"/>
                  <a:pt x="6171716" y="3990952"/>
                </a:cubicBezTo>
                <a:cubicBezTo>
                  <a:pt x="6196832" y="4051028"/>
                  <a:pt x="6186964" y="4090479"/>
                  <a:pt x="6093674" y="4063580"/>
                </a:cubicBezTo>
                <a:cubicBezTo>
                  <a:pt x="5993205" y="4034885"/>
                  <a:pt x="5955530" y="4088685"/>
                  <a:pt x="5980645" y="4194045"/>
                </a:cubicBezTo>
                <a:cubicBezTo>
                  <a:pt x="5996791" y="4261744"/>
                  <a:pt x="5979747" y="4282366"/>
                  <a:pt x="5910676" y="4274743"/>
                </a:cubicBezTo>
                <a:cubicBezTo>
                  <a:pt x="5834426" y="4266226"/>
                  <a:pt x="5761765" y="4221841"/>
                  <a:pt x="5667577" y="4243362"/>
                </a:cubicBezTo>
                <a:cubicBezTo>
                  <a:pt x="5742928" y="4366207"/>
                  <a:pt x="5903948" y="4331236"/>
                  <a:pt x="5991859" y="4448252"/>
                </a:cubicBezTo>
                <a:cubicBezTo>
                  <a:pt x="5886904" y="4448697"/>
                  <a:pt x="5806617" y="4448252"/>
                  <a:pt x="5729024" y="4422695"/>
                </a:cubicBezTo>
                <a:cubicBezTo>
                  <a:pt x="5696728" y="4412381"/>
                  <a:pt x="5661295" y="4401625"/>
                  <a:pt x="5643357" y="4437041"/>
                </a:cubicBezTo>
                <a:cubicBezTo>
                  <a:pt x="5622274" y="4479633"/>
                  <a:pt x="5665781" y="4495772"/>
                  <a:pt x="5692243" y="4503395"/>
                </a:cubicBezTo>
                <a:cubicBezTo>
                  <a:pt x="5766702" y="4524914"/>
                  <a:pt x="5823661" y="4576025"/>
                  <a:pt x="5885111" y="4615926"/>
                </a:cubicBezTo>
                <a:cubicBezTo>
                  <a:pt x="6020115" y="4703353"/>
                  <a:pt x="6168129" y="4776430"/>
                  <a:pt x="6282503" y="4920793"/>
                </a:cubicBezTo>
                <a:cubicBezTo>
                  <a:pt x="6138526" y="4884029"/>
                  <a:pt x="6031329" y="4798399"/>
                  <a:pt x="5897668" y="4780915"/>
                </a:cubicBezTo>
                <a:cubicBezTo>
                  <a:pt x="6013387" y="4912275"/>
                  <a:pt x="6162296" y="4998804"/>
                  <a:pt x="6303132" y="5094297"/>
                </a:cubicBezTo>
                <a:cubicBezTo>
                  <a:pt x="6343501" y="5121199"/>
                  <a:pt x="6384317" y="5139580"/>
                  <a:pt x="6393287" y="5198310"/>
                </a:cubicBezTo>
                <a:cubicBezTo>
                  <a:pt x="6410780" y="5312186"/>
                  <a:pt x="6463257" y="5406336"/>
                  <a:pt x="6575386" y="5456548"/>
                </a:cubicBezTo>
                <a:cubicBezTo>
                  <a:pt x="6576284" y="5457000"/>
                  <a:pt x="6570007" y="5474037"/>
                  <a:pt x="6566415" y="5485690"/>
                </a:cubicBezTo>
                <a:cubicBezTo>
                  <a:pt x="6497793" y="5489279"/>
                  <a:pt x="6443521" y="5422027"/>
                  <a:pt x="6356059" y="5443995"/>
                </a:cubicBezTo>
                <a:cubicBezTo>
                  <a:pt x="6439934" y="5535454"/>
                  <a:pt x="6509903" y="5617502"/>
                  <a:pt x="6628762" y="5660990"/>
                </a:cubicBezTo>
                <a:cubicBezTo>
                  <a:pt x="6723848" y="5695511"/>
                  <a:pt x="6841363" y="5715686"/>
                  <a:pt x="6910436" y="5827767"/>
                </a:cubicBezTo>
                <a:cubicBezTo>
                  <a:pt x="6830149" y="5849739"/>
                  <a:pt x="6770494" y="5821942"/>
                  <a:pt x="6710393" y="5802214"/>
                </a:cubicBezTo>
                <a:cubicBezTo>
                  <a:pt x="6618446" y="5771728"/>
                  <a:pt x="6527397" y="5737208"/>
                  <a:pt x="6435448" y="5706719"/>
                </a:cubicBezTo>
                <a:cubicBezTo>
                  <a:pt x="6400463" y="5695062"/>
                  <a:pt x="6362338" y="5686991"/>
                  <a:pt x="6339913" y="5742586"/>
                </a:cubicBezTo>
                <a:cubicBezTo>
                  <a:pt x="6456978" y="5754244"/>
                  <a:pt x="6526948" y="5829564"/>
                  <a:pt x="6600503" y="5900398"/>
                </a:cubicBezTo>
                <a:cubicBezTo>
                  <a:pt x="6641770" y="5940299"/>
                  <a:pt x="6675410" y="5993652"/>
                  <a:pt x="6749863" y="5973478"/>
                </a:cubicBezTo>
                <a:cubicBezTo>
                  <a:pt x="6788885" y="5962718"/>
                  <a:pt x="6813554" y="5992754"/>
                  <a:pt x="6809515" y="6029519"/>
                </a:cubicBezTo>
                <a:cubicBezTo>
                  <a:pt x="6794715" y="6159089"/>
                  <a:pt x="6885766" y="6204369"/>
                  <a:pt x="6979954" y="6229474"/>
                </a:cubicBezTo>
                <a:cubicBezTo>
                  <a:pt x="7158469" y="6276549"/>
                  <a:pt x="7306929" y="6387287"/>
                  <a:pt x="7480509" y="6447812"/>
                </a:cubicBezTo>
                <a:cubicBezTo>
                  <a:pt x="7649154" y="6506545"/>
                  <a:pt x="7779672" y="6645975"/>
                  <a:pt x="7948764" y="6719056"/>
                </a:cubicBezTo>
                <a:cubicBezTo>
                  <a:pt x="8040603" y="6758733"/>
                  <a:pt x="8129409" y="6806985"/>
                  <a:pt x="8221244" y="6848868"/>
                </a:cubicBezTo>
                <a:lnTo>
                  <a:pt x="8242921"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endParaRPr lang="en-US" dirty="0">
              <a:solidFill>
                <a:schemeClr val="tx1"/>
              </a:solidFill>
            </a:endParaRPr>
          </a:p>
        </p:txBody>
      </p:sp>
      <p:sp>
        <p:nvSpPr>
          <p:cNvPr id="4" name="Textplatzhalter 4">
            <a:extLst>
              <a:ext uri="{FF2B5EF4-FFF2-40B4-BE49-F238E27FC236}">
                <a16:creationId xmlns:a16="http://schemas.microsoft.com/office/drawing/2014/main" id="{0D273D6B-D748-F626-DA8D-531F3FA7F428}"/>
              </a:ext>
            </a:extLst>
          </p:cNvPr>
          <p:cNvSpPr txBox="1">
            <a:spLocks/>
          </p:cNvSpPr>
          <p:nvPr/>
        </p:nvSpPr>
        <p:spPr>
          <a:xfrm>
            <a:off x="838200" y="72050"/>
            <a:ext cx="8001000" cy="133773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200" dirty="0">
                <a:latin typeface="Arial" panose="020B0604020202020204" pitchFamily="34" charset="0"/>
                <a:ea typeface="+mj-ea"/>
                <a:cs typeface="Arial" panose="020B0604020202020204" pitchFamily="34" charset="0"/>
              </a:rPr>
              <a:t>3. Methods – </a:t>
            </a:r>
            <a:r>
              <a:rPr lang="en-US" dirty="0">
                <a:latin typeface="Arial" panose="020B0604020202020204" pitchFamily="34" charset="0"/>
                <a:ea typeface="+mj-ea"/>
                <a:cs typeface="Arial" panose="020B0604020202020204" pitchFamily="34" charset="0"/>
              </a:rPr>
              <a:t>Benchmark models</a:t>
            </a:r>
          </a:p>
        </p:txBody>
      </p:sp>
      <p:pic>
        <p:nvPicPr>
          <p:cNvPr id="9" name="Picture 8" descr="A close-up of words&#10;&#10;Description automatically generated">
            <a:extLst>
              <a:ext uri="{FF2B5EF4-FFF2-40B4-BE49-F238E27FC236}">
                <a16:creationId xmlns:a16="http://schemas.microsoft.com/office/drawing/2014/main" id="{33536CA5-F762-A88D-31F8-FB558A9FA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2702" y="1804649"/>
            <a:ext cx="6290828" cy="1242439"/>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D5D47FAB-2E25-4EC9-5CD1-CF0D33E49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730" y="3656157"/>
            <a:ext cx="6426034" cy="1044228"/>
          </a:xfrm>
          <a:prstGeom prst="rect">
            <a:avLst/>
          </a:prstGeom>
        </p:spPr>
      </p:pic>
      <p:graphicFrame>
        <p:nvGraphicFramePr>
          <p:cNvPr id="8" name="Textplatzhalter 1">
            <a:extLst>
              <a:ext uri="{FF2B5EF4-FFF2-40B4-BE49-F238E27FC236}">
                <a16:creationId xmlns:a16="http://schemas.microsoft.com/office/drawing/2014/main" id="{C55999BA-694F-B1CC-46EC-2D68F2997E52}"/>
              </a:ext>
            </a:extLst>
          </p:cNvPr>
          <p:cNvGraphicFramePr/>
          <p:nvPr>
            <p:extLst>
              <p:ext uri="{D42A27DB-BD31-4B8C-83A1-F6EECF244321}">
                <p14:modId xmlns:p14="http://schemas.microsoft.com/office/powerpoint/2010/main" val="2795873092"/>
              </p:ext>
            </p:extLst>
          </p:nvPr>
        </p:nvGraphicFramePr>
        <p:xfrm>
          <a:off x="334110" y="1514760"/>
          <a:ext cx="4048592" cy="3911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3A99FE5-DB17-36BA-CB8D-AC9B59D781B5}"/>
                  </a:ext>
                </a:extLst>
              </p:cNvPr>
              <p:cNvSpPr txBox="1"/>
              <p:nvPr/>
            </p:nvSpPr>
            <p:spPr>
              <a:xfrm>
                <a:off x="334110" y="5726929"/>
                <a:ext cx="12188952" cy="664541"/>
              </a:xfrm>
              <a:prstGeom prst="rect">
                <a:avLst/>
              </a:prstGeom>
              <a:noFill/>
            </p:spPr>
            <p:txBody>
              <a:bodyPr wrap="square" rtlCol="0">
                <a:spAutoFit/>
              </a:bodyPr>
              <a:lstStyle/>
              <a:p>
                <a:r>
                  <a:rPr lang="en-DE" dirty="0">
                    <a:latin typeface="Arial" panose="020B0604020202020204" pitchFamily="34" charset="0"/>
                    <a:cs typeface="Arial" panose="020B0604020202020204" pitchFamily="34" charset="0"/>
                  </a:rPr>
                  <a:t>With </a:t>
                </a:r>
                <a14:m>
                  <m:oMath xmlns:m="http://schemas.openxmlformats.org/officeDocument/2006/math">
                    <m:sSub>
                      <m:sSubPr>
                        <m:ctrlPr>
                          <a:rPr lang="en-DE" i="1" smtClean="0">
                            <a:latin typeface="Cambria Math" panose="02040503050406030204" pitchFamily="18" charset="0"/>
                          </a:rPr>
                        </m:ctrlPr>
                      </m:sSubPr>
                      <m:e>
                        <m:r>
                          <a:rPr lang="de-DE" b="0" i="1" smtClean="0">
                            <a:latin typeface="Cambria Math" panose="02040503050406030204" pitchFamily="18" charset="0"/>
                          </a:rPr>
                          <m:t>𝑌</m:t>
                        </m:r>
                      </m:e>
                      <m:sub>
                        <m:r>
                          <a:rPr lang="de-DE" b="0" i="1" smtClean="0">
                            <a:latin typeface="Cambria Math" panose="02040503050406030204" pitchFamily="18" charset="0"/>
                          </a:rPr>
                          <m:t>𝑑</m:t>
                        </m:r>
                        <m:r>
                          <a:rPr lang="de-DE" b="0" i="1" smtClean="0">
                            <a:latin typeface="Cambria Math" panose="02040503050406030204" pitchFamily="18" charset="0"/>
                          </a:rPr>
                          <m:t>,</m:t>
                        </m:r>
                        <m:r>
                          <a:rPr lang="de-DE" b="0" i="1" smtClean="0">
                            <a:latin typeface="Cambria Math" panose="02040503050406030204" pitchFamily="18" charset="0"/>
                          </a:rPr>
                          <m:t>𝑠</m:t>
                        </m:r>
                      </m:sub>
                    </m:sSub>
                  </m:oMath>
                </a14:m>
                <a:r>
                  <a:rPr lang="en-DE" dirty="0">
                    <a:latin typeface="Arial" panose="020B0604020202020204" pitchFamily="34" charset="0"/>
                    <a:cs typeface="Arial" panose="020B0604020202020204" pitchFamily="34" charset="0"/>
                  </a:rPr>
                  <a:t> is the DA electricity price, </a:t>
                </a:r>
                <a14:m>
                  <m:oMath xmlns:m="http://schemas.openxmlformats.org/officeDocument/2006/math">
                    <m:sSubSup>
                      <m:sSubSupPr>
                        <m:ctrlPr>
                          <a:rPr lang="en-GB" i="1" smtClean="0">
                            <a:latin typeface="Cambria Math" panose="02040503050406030204" pitchFamily="18" charset="0"/>
                          </a:rPr>
                        </m:ctrlPr>
                      </m:sSubSupPr>
                      <m:e>
                        <m:r>
                          <a:rPr lang="de-DE" b="0" i="1" smtClean="0">
                            <a:latin typeface="Cambria Math" panose="02040503050406030204" pitchFamily="18" charset="0"/>
                          </a:rPr>
                          <m:t>𝐷𝑜𝑊</m:t>
                        </m:r>
                      </m:e>
                      <m:sub>
                        <m:r>
                          <a:rPr lang="de-DE" b="0" i="1" smtClean="0">
                            <a:latin typeface="Cambria Math" panose="02040503050406030204" pitchFamily="18" charset="0"/>
                          </a:rPr>
                          <m:t>𝑑</m:t>
                        </m:r>
                      </m:sub>
                      <m:sup>
                        <m:r>
                          <a:rPr lang="de-DE" b="0" i="1" smtClean="0">
                            <a:latin typeface="Cambria Math" panose="02040503050406030204" pitchFamily="18" charset="0"/>
                          </a:rPr>
                          <m:t>𝑘</m:t>
                        </m:r>
                      </m:sup>
                    </m:sSubSup>
                  </m:oMath>
                </a14:m>
                <a:r>
                  <a:rPr lang="en-GB" dirty="0">
                    <a:latin typeface="Arial" panose="020B0604020202020204" pitchFamily="34" charset="0"/>
                    <a:cs typeface="Arial" panose="020B0604020202020204" pitchFamily="34" charset="0"/>
                  </a:rPr>
                  <a:t> is day-of-the-week dummies, k=1 for Monday, and k=7 for Sunday</a:t>
                </a:r>
                <a:br>
                  <a:rPr lang="en-GB" dirty="0">
                    <a:latin typeface="Arial" panose="020B0604020202020204" pitchFamily="34" charset="0"/>
                    <a:cs typeface="Arial" panose="020B0604020202020204" pitchFamily="34" charset="0"/>
                  </a:rPr>
                </a:br>
                <a:r>
                  <a:rPr lang="en-DE" dirty="0">
                    <a:latin typeface="Arial" panose="020B0604020202020204" pitchFamily="34" charset="0"/>
                    <a:cs typeface="Arial" panose="020B0604020202020204" pitchFamily="34" charset="0"/>
                  </a:rPr>
                  <a:t> </a:t>
                </a:r>
              </a:p>
            </p:txBody>
          </p:sp>
        </mc:Choice>
        <mc:Fallback>
          <p:sp>
            <p:nvSpPr>
              <p:cNvPr id="11" name="TextBox 10">
                <a:extLst>
                  <a:ext uri="{FF2B5EF4-FFF2-40B4-BE49-F238E27FC236}">
                    <a16:creationId xmlns:a16="http://schemas.microsoft.com/office/drawing/2014/main" id="{83A99FE5-DB17-36BA-CB8D-AC9B59D781B5}"/>
                  </a:ext>
                </a:extLst>
              </p:cNvPr>
              <p:cNvSpPr txBox="1">
                <a:spLocks noRot="1" noChangeAspect="1" noMove="1" noResize="1" noEditPoints="1" noAdjustHandles="1" noChangeArrowheads="1" noChangeShapeType="1" noTextEdit="1"/>
              </p:cNvSpPr>
              <p:nvPr/>
            </p:nvSpPr>
            <p:spPr>
              <a:xfrm>
                <a:off x="334110" y="5726929"/>
                <a:ext cx="12188952" cy="664541"/>
              </a:xfrm>
              <a:prstGeom prst="rect">
                <a:avLst/>
              </a:prstGeom>
              <a:blipFill>
                <a:blip r:embed="rId9"/>
                <a:stretch>
                  <a:fillRect l="-417" t="-3704"/>
                </a:stretch>
              </a:blipFill>
            </p:spPr>
            <p:txBody>
              <a:bodyPr/>
              <a:lstStyle/>
              <a:p>
                <a:r>
                  <a:rPr lang="en-DE">
                    <a:noFill/>
                  </a:rPr>
                  <a:t> </a:t>
                </a:r>
              </a:p>
            </p:txBody>
          </p:sp>
        </mc:Fallback>
      </mc:AlternateContent>
      <p:pic>
        <p:nvPicPr>
          <p:cNvPr id="12" name="Picture 11" descr="A logo with green and grey text&#10;&#10;Description automatically generated">
            <a:extLst>
              <a:ext uri="{FF2B5EF4-FFF2-40B4-BE49-F238E27FC236}">
                <a16:creationId xmlns:a16="http://schemas.microsoft.com/office/drawing/2014/main" id="{5EDCF93A-208C-9602-E202-8135A7A342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52879" y="110625"/>
            <a:ext cx="1139252" cy="569626"/>
          </a:xfrm>
          <a:prstGeom prst="rect">
            <a:avLst/>
          </a:prstGeom>
        </p:spPr>
      </p:pic>
    </p:spTree>
    <p:extLst>
      <p:ext uri="{BB962C8B-B14F-4D97-AF65-F5344CB8AC3E}">
        <p14:creationId xmlns:p14="http://schemas.microsoft.com/office/powerpoint/2010/main" val="2370494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Textplatzhalter 1">
            <a:extLst>
              <a:ext uri="{FF2B5EF4-FFF2-40B4-BE49-F238E27FC236}">
                <a16:creationId xmlns:a16="http://schemas.microsoft.com/office/drawing/2014/main" id="{C74E15F3-2ED0-222C-2845-4B6A411411D5}"/>
              </a:ext>
            </a:extLst>
          </p:cNvPr>
          <p:cNvGraphicFramePr/>
          <p:nvPr>
            <p:extLst>
              <p:ext uri="{D42A27DB-BD31-4B8C-83A1-F6EECF244321}">
                <p14:modId xmlns:p14="http://schemas.microsoft.com/office/powerpoint/2010/main" val="2573068747"/>
              </p:ext>
            </p:extLst>
          </p:nvPr>
        </p:nvGraphicFramePr>
        <p:xfrm>
          <a:off x="254527" y="23447"/>
          <a:ext cx="6433805"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platzhalter 4">
            <a:extLst>
              <a:ext uri="{FF2B5EF4-FFF2-40B4-BE49-F238E27FC236}">
                <a16:creationId xmlns:a16="http://schemas.microsoft.com/office/drawing/2014/main" id="{71BF486F-D09F-0904-06E7-C8B9F3FA79AC}"/>
              </a:ext>
            </a:extLst>
          </p:cNvPr>
          <p:cNvSpPr txBox="1">
            <a:spLocks/>
          </p:cNvSpPr>
          <p:nvPr/>
        </p:nvSpPr>
        <p:spPr>
          <a:xfrm>
            <a:off x="535156" y="178270"/>
            <a:ext cx="9138153" cy="457101"/>
          </a:xfrm>
          <a:prstGeom prst="rect">
            <a:avLst/>
          </a:prstGeom>
        </p:spPr>
        <p:txBody>
          <a:bodyPr vert="horz" lIns="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600" dirty="0">
                <a:latin typeface="Arial" panose="020B0604020202020204" pitchFamily="34" charset="0"/>
                <a:cs typeface="Arial" panose="020B0604020202020204" pitchFamily="34" charset="0"/>
              </a:rPr>
              <a:t>3. </a:t>
            </a:r>
            <a:r>
              <a:rPr lang="es-ES" sz="3600" dirty="0" err="1">
                <a:latin typeface="Arial" panose="020B0604020202020204" pitchFamily="34" charset="0"/>
                <a:cs typeface="Arial" panose="020B0604020202020204" pitchFamily="34" charset="0"/>
              </a:rPr>
              <a:t>Methods</a:t>
            </a:r>
            <a:r>
              <a:rPr lang="es-ES" sz="3600" dirty="0">
                <a:latin typeface="Arial" panose="020B0604020202020204" pitchFamily="34" charset="0"/>
                <a:cs typeface="Arial" panose="020B0604020202020204" pitchFamily="34" charset="0"/>
              </a:rPr>
              <a:t> </a:t>
            </a:r>
            <a:r>
              <a:rPr lang="es-ES" sz="3100" dirty="0">
                <a:latin typeface="Arial" panose="020B0604020202020204" pitchFamily="34" charset="0"/>
                <a:cs typeface="Arial" panose="020B0604020202020204" pitchFamily="34" charset="0"/>
              </a:rPr>
              <a:t>– LASSO-</a:t>
            </a:r>
            <a:r>
              <a:rPr lang="es-ES" sz="3100" dirty="0" err="1">
                <a:latin typeface="Arial" panose="020B0604020202020204" pitchFamily="34" charset="0"/>
                <a:cs typeface="Arial" panose="020B0604020202020204" pitchFamily="34" charset="0"/>
              </a:rPr>
              <a:t>based</a:t>
            </a:r>
            <a:r>
              <a:rPr lang="es-ES" sz="3100" dirty="0">
                <a:latin typeface="Arial" panose="020B0604020202020204" pitchFamily="34" charset="0"/>
                <a:cs typeface="Arial" panose="020B0604020202020204" pitchFamily="34" charset="0"/>
              </a:rPr>
              <a:t> </a:t>
            </a:r>
            <a:r>
              <a:rPr lang="es-ES" sz="3100" dirty="0" err="1">
                <a:latin typeface="Arial" panose="020B0604020202020204" pitchFamily="34" charset="0"/>
                <a:cs typeface="Arial" panose="020B0604020202020204" pitchFamily="34" charset="0"/>
              </a:rPr>
              <a:t>models</a:t>
            </a:r>
            <a:endParaRPr lang="es-ES" sz="3100" dirty="0">
              <a:latin typeface="Arial" panose="020B0604020202020204" pitchFamily="34" charset="0"/>
              <a:cs typeface="Arial" panose="020B0604020202020204" pitchFamily="34" charset="0"/>
            </a:endParaRPr>
          </a:p>
        </p:txBody>
      </p:sp>
      <p:sp>
        <p:nvSpPr>
          <p:cNvPr id="12" name="Textplatzhalter 4">
            <a:extLst>
              <a:ext uri="{FF2B5EF4-FFF2-40B4-BE49-F238E27FC236}">
                <a16:creationId xmlns:a16="http://schemas.microsoft.com/office/drawing/2014/main" id="{48760A27-5EBC-71FB-C876-53F2A7719066}"/>
              </a:ext>
            </a:extLst>
          </p:cNvPr>
          <p:cNvSpPr txBox="1">
            <a:spLocks/>
          </p:cNvSpPr>
          <p:nvPr/>
        </p:nvSpPr>
        <p:spPr>
          <a:xfrm>
            <a:off x="2471074" y="1095602"/>
            <a:ext cx="9138153" cy="1550783"/>
          </a:xfrm>
          <a:prstGeom prst="rect">
            <a:avLst/>
          </a:prstGeom>
        </p:spPr>
        <p:txBody>
          <a:bodyPr vert="horz" lIns="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0" i="0" dirty="0">
                <a:effectLst/>
                <a:latin typeface="Arial" panose="020B0604020202020204" pitchFamily="34" charset="0"/>
                <a:cs typeface="Arial" panose="020B0604020202020204" pitchFamily="34" charset="0"/>
              </a:rPr>
              <a:t>Least Absolute Shrinkage and Selection Operator</a:t>
            </a:r>
          </a:p>
          <a:p>
            <a:r>
              <a:rPr lang="en-GB" sz="1800" dirty="0">
                <a:latin typeface="Arial" panose="020B0604020202020204" pitchFamily="34" charset="0"/>
                <a:cs typeface="Arial" panose="020B0604020202020204" pitchFamily="34" charset="0"/>
              </a:rPr>
              <a:t>L</a:t>
            </a:r>
            <a:r>
              <a:rPr lang="en-GB" sz="1800" b="0" i="0" dirty="0">
                <a:effectLst/>
                <a:latin typeface="Arial" panose="020B0604020202020204" pitchFamily="34" charset="0"/>
                <a:cs typeface="Arial" panose="020B0604020202020204" pitchFamily="34" charset="0"/>
              </a:rPr>
              <a:t>1-regularization with L1-norm penalty term</a:t>
            </a:r>
          </a:p>
          <a:p>
            <a:r>
              <a:rPr lang="en-GB" sz="1800" b="0" i="0" dirty="0">
                <a:effectLst/>
                <a:latin typeface="Arial" panose="020B0604020202020204" pitchFamily="34" charset="0"/>
              </a:rPr>
              <a:t>higher </a:t>
            </a:r>
            <a:r>
              <a:rPr lang="el-GR" sz="1800" b="0" i="0" dirty="0">
                <a:effectLst/>
                <a:latin typeface="Arial" panose="020B0604020202020204" pitchFamily="34" charset="0"/>
              </a:rPr>
              <a:t>λ </a:t>
            </a:r>
            <a:r>
              <a:rPr lang="en-GB" sz="1800" b="0" i="0" dirty="0">
                <a:effectLst/>
                <a:latin typeface="Arial" panose="020B0604020202020204" pitchFamily="34" charset="0"/>
              </a:rPr>
              <a:t>encourages sparsity, forcing more coefficients to become exactly zero</a:t>
            </a:r>
            <a:endParaRPr lang="en-GB" sz="1800" b="0" i="0" dirty="0">
              <a:effectLst/>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a:t>
            </a:r>
            <a:r>
              <a:rPr lang="en-GB" sz="1800" b="0" i="0" dirty="0">
                <a:effectLst/>
                <a:latin typeface="Arial" panose="020B0604020202020204" pitchFamily="34" charset="0"/>
                <a:cs typeface="Arial" panose="020B0604020202020204" pitchFamily="34" charset="0"/>
              </a:rPr>
              <a:t>revent overfitting and “get rid of” irrelevant variables =&gt;</a:t>
            </a:r>
            <a:r>
              <a:rPr lang="en-GB" sz="1800" dirty="0">
                <a:latin typeface="Arial" panose="020B0604020202020204" pitchFamily="34" charset="0"/>
                <a:cs typeface="Arial" panose="020B0604020202020204" pitchFamily="34" charset="0"/>
              </a:rPr>
              <a:t> </a:t>
            </a:r>
            <a:r>
              <a:rPr lang="es-ES" sz="1800" dirty="0" err="1">
                <a:latin typeface="Arial" panose="020B0604020202020204" pitchFamily="34" charset="0"/>
                <a:cs typeface="Arial" panose="020B0604020202020204" pitchFamily="34" charset="0"/>
              </a:rPr>
              <a:t>useful</a:t>
            </a:r>
            <a:r>
              <a:rPr lang="es-ES" sz="1800" dirty="0">
                <a:latin typeface="Arial" panose="020B0604020202020204" pitchFamily="34" charset="0"/>
                <a:cs typeface="Arial" panose="020B0604020202020204" pitchFamily="34" charset="0"/>
              </a:rPr>
              <a:t> </a:t>
            </a:r>
            <a:r>
              <a:rPr lang="es-ES" sz="1800" dirty="0" err="1">
                <a:latin typeface="Arial" panose="020B0604020202020204" pitchFamily="34" charset="0"/>
                <a:cs typeface="Arial" panose="020B0604020202020204" pitchFamily="34" charset="0"/>
              </a:rPr>
              <a:t>for</a:t>
            </a:r>
            <a:r>
              <a:rPr lang="es-ES" sz="1800" dirty="0">
                <a:latin typeface="Arial" panose="020B0604020202020204" pitchFamily="34" charset="0"/>
                <a:cs typeface="Arial" panose="020B0604020202020204" pitchFamily="34" charset="0"/>
              </a:rPr>
              <a:t> variable </a:t>
            </a:r>
            <a:r>
              <a:rPr lang="es-ES" sz="1800" dirty="0" err="1">
                <a:latin typeface="Arial" panose="020B0604020202020204" pitchFamily="34" charset="0"/>
                <a:cs typeface="Arial" panose="020B0604020202020204" pitchFamily="34" charset="0"/>
              </a:rPr>
              <a:t>selection</a:t>
            </a:r>
            <a:endParaRPr lang="es-ES" sz="1800" dirty="0">
              <a:latin typeface="Arial" panose="020B0604020202020204" pitchFamily="34" charset="0"/>
              <a:cs typeface="Arial" panose="020B0604020202020204" pitchFamily="34" charset="0"/>
            </a:endParaRPr>
          </a:p>
        </p:txBody>
      </p:sp>
      <p:sp>
        <p:nvSpPr>
          <p:cNvPr id="13" name="Textplatzhalter 4">
            <a:extLst>
              <a:ext uri="{FF2B5EF4-FFF2-40B4-BE49-F238E27FC236}">
                <a16:creationId xmlns:a16="http://schemas.microsoft.com/office/drawing/2014/main" id="{BCEBCE2B-BE48-A3CC-C19C-445954BEE9BE}"/>
              </a:ext>
            </a:extLst>
          </p:cNvPr>
          <p:cNvSpPr txBox="1">
            <a:spLocks/>
          </p:cNvSpPr>
          <p:nvPr/>
        </p:nvSpPr>
        <p:spPr>
          <a:xfrm>
            <a:off x="2471074" y="3297919"/>
            <a:ext cx="9581134" cy="805258"/>
          </a:xfrm>
          <a:prstGeom prst="rect">
            <a:avLst/>
          </a:prstGeom>
        </p:spPr>
        <p:txBody>
          <a:bodyPr vert="horz" lIns="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0" i="0" dirty="0">
                <a:effectLst/>
                <a:latin typeface="Arial" panose="020B0604020202020204" pitchFamily="34" charset="0"/>
              </a:rPr>
              <a:t>Tikhonov regularization or L2 regularization</a:t>
            </a:r>
          </a:p>
          <a:p>
            <a:r>
              <a:rPr lang="en-GB" sz="1800" dirty="0">
                <a:latin typeface="Arial" panose="020B0604020202020204" pitchFamily="34" charset="0"/>
              </a:rPr>
              <a:t>P</a:t>
            </a:r>
            <a:r>
              <a:rPr lang="en-GB" sz="1800" b="0" i="0" dirty="0">
                <a:effectLst/>
                <a:latin typeface="Arial" panose="020B0604020202020204" pitchFamily="34" charset="0"/>
              </a:rPr>
              <a:t>enalty term is as the ”L2-norm” or Euclidean norm</a:t>
            </a:r>
          </a:p>
          <a:p>
            <a:r>
              <a:rPr lang="en-GB" sz="1800" dirty="0">
                <a:latin typeface="Arial" panose="020B0604020202020204" pitchFamily="34" charset="0"/>
              </a:rPr>
              <a:t>S</a:t>
            </a:r>
            <a:r>
              <a:rPr lang="en-GB" sz="1800" b="0" i="0" dirty="0">
                <a:effectLst/>
                <a:latin typeface="Arial" panose="020B0604020202020204" pitchFamily="34" charset="0"/>
              </a:rPr>
              <a:t>hrinking the coefficients by reducing their magnitude but not becoming exactly zero</a:t>
            </a:r>
            <a:endParaRPr lang="es-ES" sz="1800" dirty="0">
              <a:latin typeface="Times New Roman"/>
              <a:cs typeface="Times New Roman"/>
            </a:endParaRPr>
          </a:p>
        </p:txBody>
      </p:sp>
      <p:sp>
        <p:nvSpPr>
          <p:cNvPr id="15" name="Textplatzhalter 4">
            <a:extLst>
              <a:ext uri="{FF2B5EF4-FFF2-40B4-BE49-F238E27FC236}">
                <a16:creationId xmlns:a16="http://schemas.microsoft.com/office/drawing/2014/main" id="{DF1CC40D-70AD-64FD-08DC-249F97B23A90}"/>
              </a:ext>
            </a:extLst>
          </p:cNvPr>
          <p:cNvSpPr txBox="1">
            <a:spLocks/>
          </p:cNvSpPr>
          <p:nvPr/>
        </p:nvSpPr>
        <p:spPr>
          <a:xfrm>
            <a:off x="2471074" y="5660274"/>
            <a:ext cx="9720926" cy="951894"/>
          </a:xfrm>
          <a:prstGeom prst="rect">
            <a:avLst/>
          </a:prstGeom>
        </p:spPr>
        <p:txBody>
          <a:bodyPr vert="horz" lIns="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rPr>
              <a:t>A</a:t>
            </a:r>
            <a:r>
              <a:rPr lang="en-GB" sz="1800" b="0" i="0" dirty="0">
                <a:effectLst/>
                <a:latin typeface="Arial" panose="020B0604020202020204" pitchFamily="34" charset="0"/>
              </a:rPr>
              <a:t> combination of the L1-norm (LASSO) and the L2-norm (Ridge) in the penalty term</a:t>
            </a:r>
          </a:p>
          <a:p>
            <a:r>
              <a:rPr lang="en-GB" sz="1800" b="0" i="0" dirty="0">
                <a:effectLst/>
                <a:latin typeface="Arial" panose="020B0604020202020204" pitchFamily="34" charset="0"/>
              </a:rPr>
              <a:t>Effective compromise between variable selection (sparsity) and regularization (shrinkage)</a:t>
            </a:r>
            <a:endParaRPr lang="es-ES" sz="1800" dirty="0">
              <a:latin typeface="Times New Roman"/>
              <a:cs typeface="Times New Roman"/>
            </a:endParaRPr>
          </a:p>
        </p:txBody>
      </p:sp>
      <p:pic>
        <p:nvPicPr>
          <p:cNvPr id="19" name="Picture 18" descr="A logo with green and grey text&#10;&#10;Description automatically generated">
            <a:extLst>
              <a:ext uri="{FF2B5EF4-FFF2-40B4-BE49-F238E27FC236}">
                <a16:creationId xmlns:a16="http://schemas.microsoft.com/office/drawing/2014/main" id="{B36E56A1-9C4B-D590-478D-3866766D02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879" y="110625"/>
            <a:ext cx="1139252" cy="569626"/>
          </a:xfrm>
          <a:prstGeom prst="rect">
            <a:avLst/>
          </a:prstGeom>
        </p:spPr>
      </p:pic>
    </p:spTree>
    <p:extLst>
      <p:ext uri="{BB962C8B-B14F-4D97-AF65-F5344CB8AC3E}">
        <p14:creationId xmlns:p14="http://schemas.microsoft.com/office/powerpoint/2010/main" val="2086136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4">
            <a:extLst>
              <a:ext uri="{FF2B5EF4-FFF2-40B4-BE49-F238E27FC236}">
                <a16:creationId xmlns:a16="http://schemas.microsoft.com/office/drawing/2014/main" id="{1CB21FB3-9B6E-3135-FF91-527DBD722EC9}"/>
              </a:ext>
            </a:extLst>
          </p:cNvPr>
          <p:cNvSpPr txBox="1">
            <a:spLocks/>
          </p:cNvSpPr>
          <p:nvPr/>
        </p:nvSpPr>
        <p:spPr>
          <a:xfrm>
            <a:off x="474568" y="314454"/>
            <a:ext cx="9138153" cy="457101"/>
          </a:xfrm>
          <a:prstGeom prst="rect">
            <a:avLst/>
          </a:prstGeom>
        </p:spPr>
        <p:txBody>
          <a:bodyPr vert="horz" lIns="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600" dirty="0">
                <a:latin typeface="Arial" panose="020B0604020202020204" pitchFamily="34" charset="0"/>
                <a:cs typeface="Arial" panose="020B0604020202020204" pitchFamily="34" charset="0"/>
              </a:rPr>
              <a:t>3. </a:t>
            </a:r>
            <a:r>
              <a:rPr lang="es-ES" sz="3600" dirty="0" err="1">
                <a:latin typeface="Arial" panose="020B0604020202020204" pitchFamily="34" charset="0"/>
                <a:cs typeface="Arial" panose="020B0604020202020204" pitchFamily="34" charset="0"/>
              </a:rPr>
              <a:t>Methods</a:t>
            </a:r>
            <a:r>
              <a:rPr lang="es-ES" sz="3600" dirty="0">
                <a:latin typeface="Arial" panose="020B0604020202020204" pitchFamily="34" charset="0"/>
                <a:cs typeface="Arial" panose="020B0604020202020204" pitchFamily="34" charset="0"/>
              </a:rPr>
              <a:t> </a:t>
            </a:r>
            <a:r>
              <a:rPr lang="es-ES" sz="3100" dirty="0">
                <a:latin typeface="Arial" panose="020B0604020202020204" pitchFamily="34" charset="0"/>
                <a:cs typeface="Arial" panose="020B0604020202020204" pitchFamily="34" charset="0"/>
              </a:rPr>
              <a:t>– LASSO-</a:t>
            </a:r>
            <a:r>
              <a:rPr lang="es-ES" sz="3100" dirty="0" err="1">
                <a:latin typeface="Arial" panose="020B0604020202020204" pitchFamily="34" charset="0"/>
                <a:cs typeface="Arial" panose="020B0604020202020204" pitchFamily="34" charset="0"/>
              </a:rPr>
              <a:t>based</a:t>
            </a:r>
            <a:r>
              <a:rPr lang="es-ES" sz="3100" dirty="0">
                <a:latin typeface="Arial" panose="020B0604020202020204" pitchFamily="34" charset="0"/>
                <a:cs typeface="Arial" panose="020B0604020202020204" pitchFamily="34" charset="0"/>
              </a:rPr>
              <a:t> </a:t>
            </a:r>
            <a:r>
              <a:rPr lang="es-ES" sz="3100" dirty="0" err="1">
                <a:latin typeface="Arial" panose="020B0604020202020204" pitchFamily="34" charset="0"/>
                <a:cs typeface="Arial" panose="020B0604020202020204" pitchFamily="34" charset="0"/>
              </a:rPr>
              <a:t>models</a:t>
            </a:r>
            <a:endParaRPr lang="es-ES" sz="3100" dirty="0">
              <a:latin typeface="Arial" panose="020B0604020202020204" pitchFamily="34" charset="0"/>
              <a:cs typeface="Arial" panose="020B0604020202020204" pitchFamily="34" charset="0"/>
            </a:endParaRPr>
          </a:p>
        </p:txBody>
      </p:sp>
      <p:graphicFrame>
        <p:nvGraphicFramePr>
          <p:cNvPr id="5" name="Textplatzhalter 1">
            <a:extLst>
              <a:ext uri="{FF2B5EF4-FFF2-40B4-BE49-F238E27FC236}">
                <a16:creationId xmlns:a16="http://schemas.microsoft.com/office/drawing/2014/main" id="{420C4088-DBF2-0D5E-5A88-F4FE1797049E}"/>
              </a:ext>
            </a:extLst>
          </p:cNvPr>
          <p:cNvGraphicFramePr/>
          <p:nvPr>
            <p:extLst>
              <p:ext uri="{D42A27DB-BD31-4B8C-83A1-F6EECF244321}">
                <p14:modId xmlns:p14="http://schemas.microsoft.com/office/powerpoint/2010/main" val="3775314615"/>
              </p:ext>
            </p:extLst>
          </p:nvPr>
        </p:nvGraphicFramePr>
        <p:xfrm>
          <a:off x="195631" y="616830"/>
          <a:ext cx="11800737" cy="5624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3B3D2B95-1F82-2AFE-23E9-93C8F2D0DB6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26767" y="1573208"/>
            <a:ext cx="4867249" cy="692131"/>
          </a:xfrm>
          <a:prstGeom prst="rect">
            <a:avLst/>
          </a:prstGeom>
        </p:spPr>
      </p:pic>
      <p:pic>
        <p:nvPicPr>
          <p:cNvPr id="7" name="Picture 6">
            <a:extLst>
              <a:ext uri="{FF2B5EF4-FFF2-40B4-BE49-F238E27FC236}">
                <a16:creationId xmlns:a16="http://schemas.microsoft.com/office/drawing/2014/main" id="{086EFB26-000D-7377-5AF9-ACC7AAF6AB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308931" y="4631560"/>
            <a:ext cx="4867249" cy="703359"/>
          </a:xfrm>
          <a:prstGeom prst="rect">
            <a:avLst/>
          </a:prstGeom>
        </p:spPr>
      </p:pic>
      <p:pic>
        <p:nvPicPr>
          <p:cNvPr id="8" name="Picture 7">
            <a:extLst>
              <a:ext uri="{FF2B5EF4-FFF2-40B4-BE49-F238E27FC236}">
                <a16:creationId xmlns:a16="http://schemas.microsoft.com/office/drawing/2014/main" id="{DBBE20FD-3D18-4584-F158-807C6047A47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264828" y="1092094"/>
            <a:ext cx="5502675" cy="879526"/>
          </a:xfrm>
          <a:prstGeom prst="rect">
            <a:avLst/>
          </a:prstGeom>
        </p:spPr>
      </p:pic>
      <p:pic>
        <p:nvPicPr>
          <p:cNvPr id="9" name="Picture 8">
            <a:extLst>
              <a:ext uri="{FF2B5EF4-FFF2-40B4-BE49-F238E27FC236}">
                <a16:creationId xmlns:a16="http://schemas.microsoft.com/office/drawing/2014/main" id="{FD074D71-7DB5-0DFF-2435-76243FEB5FF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195263" y="1820000"/>
            <a:ext cx="3557674" cy="574614"/>
          </a:xfrm>
          <a:prstGeom prst="rect">
            <a:avLst/>
          </a:prstGeom>
        </p:spPr>
      </p:pic>
      <mc:AlternateContent xmlns:mc="http://schemas.openxmlformats.org/markup-compatibility/2006">
        <mc:Choice xmlns:a14="http://schemas.microsoft.com/office/drawing/2010/main" Requires="a14">
          <p:sp>
            <p:nvSpPr>
              <p:cNvPr id="11" name="Textplatzhalter 4">
                <a:extLst>
                  <a:ext uri="{FF2B5EF4-FFF2-40B4-BE49-F238E27FC236}">
                    <a16:creationId xmlns:a16="http://schemas.microsoft.com/office/drawing/2014/main" id="{51C72BAA-8ED3-D2D9-2213-6EE26FF480AE}"/>
                  </a:ext>
                </a:extLst>
              </p:cNvPr>
              <p:cNvSpPr txBox="1">
                <a:spLocks/>
              </p:cNvSpPr>
              <p:nvPr/>
            </p:nvSpPr>
            <p:spPr>
              <a:xfrm>
                <a:off x="375631" y="5579572"/>
                <a:ext cx="11440736" cy="1249175"/>
              </a:xfrm>
              <a:prstGeom prst="rect">
                <a:avLst/>
              </a:prstGeom>
            </p:spPr>
            <p:txBody>
              <a:bodyPr vert="horz" lIns="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latin typeface="Arial" panose="020B0604020202020204" pitchFamily="34" charset="0"/>
                    <a:cs typeface="Arial" panose="020B0604020202020204" pitchFamily="34" charset="0"/>
                  </a:rPr>
                  <a:t>- </a:t>
                </a:r>
                <a14:m>
                  <m:oMath xmlns:m="http://schemas.openxmlformats.org/officeDocument/2006/math">
                    <m:r>
                      <a:rPr lang="es-ES" sz="1800" i="1" smtClean="0">
                        <a:latin typeface="Cambria Math" panose="02040503050406030204" pitchFamily="18" charset="0"/>
                        <a:ea typeface="Cambria Math" panose="02040503050406030204" pitchFamily="18" charset="0"/>
                        <a:cs typeface="Times New Roman"/>
                      </a:rPr>
                      <m:t>𝛽</m:t>
                    </m:r>
                    <m:r>
                      <m:rPr>
                        <m:nor/>
                      </m:rPr>
                      <a:rPr lang="de-DE" sz="1800" b="0" i="0" smtClean="0">
                        <a:latin typeface="Arial" panose="020B0604020202020204" pitchFamily="34" charset="0"/>
                        <a:ea typeface="Cambria Math" panose="02040503050406030204" pitchFamily="18" charset="0"/>
                        <a:cs typeface="Arial" panose="020B0604020202020204" pitchFamily="34" charset="0"/>
                      </a:rPr>
                      <m:t> </m:t>
                    </m:r>
                    <m:r>
                      <m:rPr>
                        <m:nor/>
                      </m:rPr>
                      <a:rPr lang="en-GB" sz="1800">
                        <a:latin typeface="Arial" panose="020B0604020202020204" pitchFamily="34" charset="0"/>
                        <a:cs typeface="Arial" panose="020B0604020202020204" pitchFamily="34" charset="0"/>
                      </a:rPr>
                      <m:t>is</m:t>
                    </m:r>
                    <m:r>
                      <m:rPr>
                        <m:nor/>
                      </m:rPr>
                      <a:rPr lang="en-GB" sz="1800">
                        <a:latin typeface="Arial" panose="020B0604020202020204" pitchFamily="34" charset="0"/>
                        <a:cs typeface="Arial" panose="020B0604020202020204" pitchFamily="34" charset="0"/>
                      </a:rPr>
                      <m:t> </m:t>
                    </m:r>
                    <m:r>
                      <m:rPr>
                        <m:nor/>
                      </m:rPr>
                      <a:rPr lang="en-GB" sz="1800">
                        <a:latin typeface="Arial" panose="020B0604020202020204" pitchFamily="34" charset="0"/>
                        <a:cs typeface="Arial" panose="020B0604020202020204" pitchFamily="34" charset="0"/>
                      </a:rPr>
                      <m:t>obtained</m:t>
                    </m:r>
                    <m:r>
                      <m:rPr>
                        <m:nor/>
                      </m:rPr>
                      <a:rPr lang="en-GB" sz="1800">
                        <a:latin typeface="Arial" panose="020B0604020202020204" pitchFamily="34" charset="0"/>
                        <a:cs typeface="Arial" panose="020B0604020202020204" pitchFamily="34" charset="0"/>
                      </a:rPr>
                      <m:t> </m:t>
                    </m:r>
                    <m:r>
                      <m:rPr>
                        <m:nor/>
                      </m:rPr>
                      <a:rPr lang="en-GB" sz="1800">
                        <a:latin typeface="Arial" panose="020B0604020202020204" pitchFamily="34" charset="0"/>
                        <a:cs typeface="Arial" panose="020B0604020202020204" pitchFamily="34" charset="0"/>
                      </a:rPr>
                      <m:t>by</m:t>
                    </m:r>
                    <m:r>
                      <m:rPr>
                        <m:nor/>
                      </m:rPr>
                      <a:rPr lang="en-GB" sz="1800">
                        <a:latin typeface="Arial" panose="020B0604020202020204" pitchFamily="34" charset="0"/>
                        <a:cs typeface="Arial" panose="020B0604020202020204" pitchFamily="34" charset="0"/>
                      </a:rPr>
                      <m:t> </m:t>
                    </m:r>
                    <m:r>
                      <m:rPr>
                        <m:nor/>
                      </m:rPr>
                      <a:rPr lang="en-GB" sz="1800">
                        <a:latin typeface="Arial" panose="020B0604020202020204" pitchFamily="34" charset="0"/>
                        <a:cs typeface="Arial" panose="020B0604020202020204" pitchFamily="34" charset="0"/>
                      </a:rPr>
                      <m:t>minimizing</m:t>
                    </m:r>
                    <m:r>
                      <m:rPr>
                        <m:nor/>
                      </m:rPr>
                      <a:rPr lang="en-GB" sz="1800">
                        <a:latin typeface="Arial" panose="020B0604020202020204" pitchFamily="34" charset="0"/>
                        <a:cs typeface="Arial" panose="020B0604020202020204" pitchFamily="34" charset="0"/>
                      </a:rPr>
                      <m:t> </m:t>
                    </m:r>
                    <m:r>
                      <m:rPr>
                        <m:nor/>
                      </m:rPr>
                      <a:rPr lang="en-GB" sz="1800">
                        <a:latin typeface="Arial" panose="020B0604020202020204" pitchFamily="34" charset="0"/>
                        <a:cs typeface="Arial" panose="020B0604020202020204" pitchFamily="34" charset="0"/>
                      </a:rPr>
                      <m:t>the</m:t>
                    </m:r>
                    <m:r>
                      <m:rPr>
                        <m:nor/>
                      </m:rPr>
                      <a:rPr lang="en-GB" sz="1800">
                        <a:latin typeface="Arial" panose="020B0604020202020204" pitchFamily="34" charset="0"/>
                        <a:cs typeface="Arial" panose="020B0604020202020204" pitchFamily="34" charset="0"/>
                      </a:rPr>
                      <m:t> </m:t>
                    </m:r>
                    <m:r>
                      <m:rPr>
                        <m:nor/>
                      </m:rPr>
                      <a:rPr lang="en-GB" sz="1800">
                        <a:latin typeface="Arial" panose="020B0604020202020204" pitchFamily="34" charset="0"/>
                        <a:cs typeface="Arial" panose="020B0604020202020204" pitchFamily="34" charset="0"/>
                      </a:rPr>
                      <m:t>loss</m:t>
                    </m:r>
                    <m:r>
                      <m:rPr>
                        <m:nor/>
                      </m:rPr>
                      <a:rPr lang="en-GB" sz="1800">
                        <a:latin typeface="Arial" panose="020B0604020202020204" pitchFamily="34" charset="0"/>
                        <a:cs typeface="Arial" panose="020B0604020202020204" pitchFamily="34" charset="0"/>
                      </a:rPr>
                      <m:t> </m:t>
                    </m:r>
                    <m:r>
                      <m:rPr>
                        <m:nor/>
                      </m:rPr>
                      <a:rPr lang="en-GB" sz="1800">
                        <a:latin typeface="Arial" panose="020B0604020202020204" pitchFamily="34" charset="0"/>
                        <a:cs typeface="Arial" panose="020B0604020202020204" pitchFamily="34" charset="0"/>
                      </a:rPr>
                      <m:t>function</m:t>
                    </m:r>
                    <m:r>
                      <m:rPr>
                        <m:nor/>
                      </m:rPr>
                      <a:rPr lang="de-DE" sz="1800" b="0" i="0" smtClean="0">
                        <a:latin typeface="Arial" panose="020B0604020202020204" pitchFamily="34" charset="0"/>
                        <a:cs typeface="Arial" panose="020B0604020202020204" pitchFamily="34" charset="0"/>
                      </a:rPr>
                      <m:t> (</m:t>
                    </m:r>
                    <m:r>
                      <m:rPr>
                        <m:nor/>
                      </m:rPr>
                      <a:rPr lang="de-DE" sz="1800" b="0" i="0" smtClean="0">
                        <a:latin typeface="Arial" panose="020B0604020202020204" pitchFamily="34" charset="0"/>
                        <a:cs typeface="Arial" panose="020B0604020202020204" pitchFamily="34" charset="0"/>
                      </a:rPr>
                      <m:t>SSR</m:t>
                    </m:r>
                    <m:r>
                      <m:rPr>
                        <m:nor/>
                      </m:rPr>
                      <a:rPr lang="de-DE" sz="1800" b="0" i="0" smtClean="0">
                        <a:latin typeface="Arial" panose="020B0604020202020204" pitchFamily="34" charset="0"/>
                        <a:cs typeface="Arial" panose="020B0604020202020204" pitchFamily="34" charset="0"/>
                      </a:rPr>
                      <m:t> +</m:t>
                    </m:r>
                    <m:r>
                      <m:rPr>
                        <m:nor/>
                      </m:rPr>
                      <a:rPr lang="de-DE" sz="1800" b="0" i="0" smtClean="0">
                        <a:latin typeface="Arial" panose="020B0604020202020204" pitchFamily="34" charset="0"/>
                        <a:cs typeface="Arial" panose="020B0604020202020204" pitchFamily="34" charset="0"/>
                      </a:rPr>
                      <m:t>penalty</m:t>
                    </m:r>
                    <m:r>
                      <m:rPr>
                        <m:nor/>
                      </m:rPr>
                      <a:rPr lang="de-DE" sz="1800" b="0" i="0" smtClean="0">
                        <a:latin typeface="Arial" panose="020B0604020202020204" pitchFamily="34" charset="0"/>
                        <a:cs typeface="Arial" panose="020B0604020202020204" pitchFamily="34" charset="0"/>
                      </a:rPr>
                      <m:t> </m:t>
                    </m:r>
                    <m:r>
                      <m:rPr>
                        <m:nor/>
                      </m:rPr>
                      <a:rPr lang="de-DE" sz="1800" b="0" i="0" smtClean="0">
                        <a:latin typeface="Arial" panose="020B0604020202020204" pitchFamily="34" charset="0"/>
                        <a:cs typeface="Arial" panose="020B0604020202020204" pitchFamily="34" charset="0"/>
                      </a:rPr>
                      <m:t>term</m:t>
                    </m:r>
                    <m:r>
                      <m:rPr>
                        <m:nor/>
                      </m:rPr>
                      <a:rPr lang="de-DE" sz="1800" b="0" i="0" smtClean="0">
                        <a:latin typeface="Arial" panose="020B0604020202020204" pitchFamily="34" charset="0"/>
                        <a:cs typeface="Arial" panose="020B0604020202020204" pitchFamily="34" charset="0"/>
                      </a:rPr>
                      <m:t>)</m:t>
                    </m:r>
                  </m:oMath>
                </a14:m>
                <a:endParaRPr lang="de-DE" sz="1800" b="0" dirty="0">
                  <a:latin typeface="Arial" panose="020B0604020202020204" pitchFamily="34" charset="0"/>
                  <a:cs typeface="Arial" panose="020B0604020202020204" pitchFamily="34" charset="0"/>
                </a:endParaRPr>
              </a:p>
              <a:p>
                <a:pPr marL="0" indent="0">
                  <a:buNone/>
                </a:pPr>
                <a:r>
                  <a:rPr lang="es-ES" sz="1800" dirty="0">
                    <a:latin typeface="Arial" panose="020B0604020202020204" pitchFamily="34" charset="0"/>
                    <a:cs typeface="Arial" panose="020B0604020202020204" pitchFamily="34" charset="0"/>
                  </a:rPr>
                  <a:t>- </a:t>
                </a:r>
                <a:r>
                  <a:rPr lang="en-GB" sz="1800" b="0" i="0" dirty="0">
                    <a:effectLst/>
                    <a:latin typeface="Arial" panose="020B0604020202020204" pitchFamily="34" charset="0"/>
                    <a:cs typeface="Arial" panose="020B0604020202020204" pitchFamily="34" charset="0"/>
                  </a:rPr>
                  <a:t>Parameter </a:t>
                </a:r>
                <a:r>
                  <a:rPr lang="el-GR" sz="1800" b="0" i="0" dirty="0">
                    <a:effectLst/>
                    <a:latin typeface="Arial" panose="020B0604020202020204" pitchFamily="34" charset="0"/>
                    <a:cs typeface="Arial" panose="020B0604020202020204" pitchFamily="34" charset="0"/>
                  </a:rPr>
                  <a:t>λ </a:t>
                </a:r>
                <a:r>
                  <a:rPr lang="en-GB" sz="1800" b="0" i="0" dirty="0">
                    <a:effectLst/>
                    <a:latin typeface="Arial" panose="020B0604020202020204" pitchFamily="34" charset="0"/>
                    <a:cs typeface="Arial" panose="020B0604020202020204" pitchFamily="34" charset="0"/>
                  </a:rPr>
                  <a:t>controls the strength of the L1 or L2 regularization for each hour s ∈ S</a:t>
                </a:r>
              </a:p>
              <a:p>
                <a:pPr marL="0" indent="0">
                  <a:buNone/>
                </a:pPr>
                <a:r>
                  <a:rPr lang="en-GB" sz="1800" dirty="0">
                    <a:latin typeface="Arial" panose="020B0604020202020204" pitchFamily="34" charset="0"/>
                    <a:cs typeface="Arial" panose="020B0604020202020204" pitchFamily="34" charset="0"/>
                  </a:rPr>
                  <a:t>- </a:t>
                </a:r>
                <a:r>
                  <a:rPr lang="el-GR" sz="1800" b="0" i="0" dirty="0">
                    <a:effectLst/>
                    <a:latin typeface="Arial" panose="020B0604020202020204" pitchFamily="34" charset="0"/>
                    <a:cs typeface="Arial" panose="020B0604020202020204" pitchFamily="34" charset="0"/>
                  </a:rPr>
                  <a:t>α </a:t>
                </a:r>
                <a:r>
                  <a:rPr lang="en-GB" sz="1800" b="0" i="0" dirty="0">
                    <a:effectLst/>
                    <a:latin typeface="Arial" panose="020B0604020202020204" pitchFamily="34" charset="0"/>
                    <a:cs typeface="Arial" panose="020B0604020202020204" pitchFamily="34" charset="0"/>
                  </a:rPr>
                  <a:t>is a mixing ratio which controls the balance of penalty</a:t>
                </a:r>
                <a:endParaRPr lang="es-ES" sz="1800" dirty="0">
                  <a:latin typeface="Arial" panose="020B0604020202020204" pitchFamily="34" charset="0"/>
                  <a:cs typeface="Arial" panose="020B0604020202020204" pitchFamily="34" charset="0"/>
                </a:endParaRPr>
              </a:p>
            </p:txBody>
          </p:sp>
        </mc:Choice>
        <mc:Fallback>
          <p:sp>
            <p:nvSpPr>
              <p:cNvPr id="11" name="Textplatzhalter 4">
                <a:extLst>
                  <a:ext uri="{FF2B5EF4-FFF2-40B4-BE49-F238E27FC236}">
                    <a16:creationId xmlns:a16="http://schemas.microsoft.com/office/drawing/2014/main" id="{51C72BAA-8ED3-D2D9-2213-6EE26FF480AE}"/>
                  </a:ext>
                </a:extLst>
              </p:cNvPr>
              <p:cNvSpPr txBox="1">
                <a:spLocks noRot="1" noChangeAspect="1" noMove="1" noResize="1" noEditPoints="1" noAdjustHandles="1" noChangeArrowheads="1" noChangeShapeType="1" noTextEdit="1"/>
              </p:cNvSpPr>
              <p:nvPr/>
            </p:nvSpPr>
            <p:spPr>
              <a:xfrm>
                <a:off x="375631" y="5579572"/>
                <a:ext cx="11440736" cy="1249175"/>
              </a:xfrm>
              <a:prstGeom prst="rect">
                <a:avLst/>
              </a:prstGeom>
              <a:blipFill>
                <a:blip r:embed="rId11"/>
                <a:stretch>
                  <a:fillRect l="-1220" t="-5051"/>
                </a:stretch>
              </a:blipFill>
            </p:spPr>
            <p:txBody>
              <a:bodyPr/>
              <a:lstStyle/>
              <a:p>
                <a:r>
                  <a:rPr lang="en-DE">
                    <a:noFill/>
                  </a:rPr>
                  <a:t> </a:t>
                </a:r>
              </a:p>
            </p:txBody>
          </p:sp>
        </mc:Fallback>
      </mc:AlternateContent>
      <p:sp>
        <p:nvSpPr>
          <p:cNvPr id="12" name="TextBox 11">
            <a:extLst>
              <a:ext uri="{FF2B5EF4-FFF2-40B4-BE49-F238E27FC236}">
                <a16:creationId xmlns:a16="http://schemas.microsoft.com/office/drawing/2014/main" id="{BCAE41B2-E4B1-AD7F-E6CE-FCBA34AB6BEE}"/>
              </a:ext>
            </a:extLst>
          </p:cNvPr>
          <p:cNvSpPr txBox="1"/>
          <p:nvPr/>
        </p:nvSpPr>
        <p:spPr>
          <a:xfrm>
            <a:off x="1113692" y="6459415"/>
            <a:ext cx="184731" cy="369332"/>
          </a:xfrm>
          <a:prstGeom prst="rect">
            <a:avLst/>
          </a:prstGeom>
          <a:noFill/>
        </p:spPr>
        <p:txBody>
          <a:bodyPr wrap="none" rtlCol="0">
            <a:spAutoFit/>
          </a:bodyPr>
          <a:lstStyle/>
          <a:p>
            <a:endParaRPr lang="en-DE" dirty="0"/>
          </a:p>
        </p:txBody>
      </p:sp>
      <p:pic>
        <p:nvPicPr>
          <p:cNvPr id="13" name="Picture 12" descr="A logo with green and grey text&#10;&#10;Description automatically generated">
            <a:extLst>
              <a:ext uri="{FF2B5EF4-FFF2-40B4-BE49-F238E27FC236}">
                <a16:creationId xmlns:a16="http://schemas.microsoft.com/office/drawing/2014/main" id="{B6129EE5-372B-B065-A538-203534CB1BD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52879" y="110625"/>
            <a:ext cx="1139252" cy="569626"/>
          </a:xfrm>
          <a:prstGeom prst="rect">
            <a:avLst/>
          </a:prstGeom>
        </p:spPr>
      </p:pic>
    </p:spTree>
    <p:extLst>
      <p:ext uri="{BB962C8B-B14F-4D97-AF65-F5344CB8AC3E}">
        <p14:creationId xmlns:p14="http://schemas.microsoft.com/office/powerpoint/2010/main" val="3212550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2564</TotalTime>
  <Words>1020</Words>
  <Application>Microsoft Macintosh PowerPoint</Application>
  <PresentationFormat>Widescreen</PresentationFormat>
  <Paragraphs>114</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Cambria Math</vt:lpstr>
      <vt:lpstr>CMR12</vt:lpstr>
      <vt:lpstr>Times New Roman</vt:lpstr>
      <vt:lpstr>Wingdings</vt:lpstr>
      <vt:lpstr>Office Theme</vt:lpstr>
      <vt:lpstr>Project: Forecasting France’s Day-ahead Electricity Price Using LASSO-Based Regression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6 -  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Jean Franco Galdos</dc:creator>
  <cp:lastModifiedBy>Le Ly</cp:lastModifiedBy>
  <cp:revision>781</cp:revision>
  <dcterms:created xsi:type="dcterms:W3CDTF">2024-01-24T09:41:36Z</dcterms:created>
  <dcterms:modified xsi:type="dcterms:W3CDTF">2024-02-08T14:10:58Z</dcterms:modified>
</cp:coreProperties>
</file>